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6" r:id="rId3"/>
    <p:sldId id="304" r:id="rId4"/>
    <p:sldId id="267" r:id="rId5"/>
    <p:sldId id="278" r:id="rId6"/>
    <p:sldId id="272" r:id="rId7"/>
    <p:sldId id="306" r:id="rId8"/>
    <p:sldId id="308" r:id="rId9"/>
    <p:sldId id="309" r:id="rId10"/>
    <p:sldId id="310" r:id="rId11"/>
    <p:sldId id="316" r:id="rId12"/>
    <p:sldId id="311" r:id="rId13"/>
    <p:sldId id="312" r:id="rId14"/>
    <p:sldId id="313" r:id="rId15"/>
    <p:sldId id="317" r:id="rId16"/>
    <p:sldId id="314" r:id="rId17"/>
    <p:sldId id="315" r:id="rId18"/>
    <p:sldId id="318" r:id="rId19"/>
    <p:sldId id="319" r:id="rId20"/>
    <p:sldId id="261" r:id="rId21"/>
    <p:sldId id="320" r:id="rId22"/>
    <p:sldId id="321" r:id="rId23"/>
    <p:sldId id="322" r:id="rId24"/>
    <p:sldId id="323" r:id="rId25"/>
    <p:sldId id="324" r:id="rId26"/>
    <p:sldId id="325" r:id="rId27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5F1C"/>
    <a:srgbClr val="FFFFFF"/>
    <a:srgbClr val="65C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641"/>
  </p:normalViewPr>
  <p:slideViewPr>
    <p:cSldViewPr snapToGrid="0" snapToObjects="1" showGuides="1">
      <p:cViewPr varScale="1">
        <p:scale>
          <a:sx n="200" d="100"/>
          <a:sy n="200" d="100"/>
        </p:scale>
        <p:origin x="2104" y="17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19" d="100"/>
          <a:sy n="119" d="100"/>
        </p:scale>
        <p:origin x="443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01B19-BF63-FD4C-A9EA-0324E94238EB}" type="datetimeFigureOut">
              <a:rPr lang="en-US" smtClean="0"/>
              <a:t>4/10/20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3D334-8DD0-2F4D-97A8-BD329E78488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3739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B5479-0561-F749-B798-DD28B1CCB083}" type="datetimeFigureOut">
              <a:rPr lang="en-US" smtClean="0"/>
              <a:t>4/10/20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3233B-0651-8E4A-8608-15F37F01283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022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3233B-0651-8E4A-8608-15F37F01283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24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3233B-0651-8E4A-8608-15F37F01283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610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227" y="990970"/>
            <a:ext cx="8741546" cy="642521"/>
          </a:xfrm>
        </p:spPr>
        <p:txBody>
          <a:bodyPr/>
          <a:lstStyle>
            <a:lvl1pPr algn="ctr">
              <a:defRPr sz="2400" spc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‹N›</a:t>
            </a:fld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V="1">
            <a:off x="5962835" y="724640"/>
            <a:ext cx="266330" cy="26633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 userDrawn="1"/>
        </p:nvGrpSpPr>
        <p:grpSpPr>
          <a:xfrm>
            <a:off x="0" y="1151446"/>
            <a:ext cx="985423" cy="985421"/>
            <a:chOff x="0" y="2148396"/>
            <a:chExt cx="985423" cy="985421"/>
          </a:xfrm>
        </p:grpSpPr>
        <p:cxnSp>
          <p:nvCxnSpPr>
            <p:cNvPr id="10" name="Straight Connector 9"/>
            <p:cNvCxnSpPr/>
            <p:nvPr userDrawn="1"/>
          </p:nvCxnSpPr>
          <p:spPr>
            <a:xfrm flipV="1">
              <a:off x="0" y="2148396"/>
              <a:ext cx="985421" cy="985421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985421" y="2148396"/>
              <a:ext cx="0" cy="575245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H="1">
              <a:off x="407988" y="2148396"/>
              <a:ext cx="577435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18"/>
          <p:cNvCxnSpPr/>
          <p:nvPr userDrawn="1"/>
        </p:nvCxnSpPr>
        <p:spPr>
          <a:xfrm flipV="1">
            <a:off x="10466773" y="4670684"/>
            <a:ext cx="1730117" cy="1730116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5227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373688" y="1"/>
            <a:ext cx="5700712" cy="685799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1074400" y="0"/>
            <a:ext cx="11176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1151446"/>
            <a:ext cx="985423" cy="985421"/>
            <a:chOff x="0" y="2148396"/>
            <a:chExt cx="985423" cy="985421"/>
          </a:xfrm>
        </p:grpSpPr>
        <p:cxnSp>
          <p:nvCxnSpPr>
            <p:cNvPr id="7" name="Straight Connector 6"/>
            <p:cNvCxnSpPr/>
            <p:nvPr userDrawn="1"/>
          </p:nvCxnSpPr>
          <p:spPr>
            <a:xfrm flipV="1">
              <a:off x="0" y="2148396"/>
              <a:ext cx="985421" cy="985421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 userDrawn="1"/>
          </p:nvCxnSpPr>
          <p:spPr>
            <a:xfrm>
              <a:off x="985421" y="2148396"/>
              <a:ext cx="0" cy="575245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 userDrawn="1"/>
          </p:nvCxnSpPr>
          <p:spPr>
            <a:xfrm flipH="1">
              <a:off x="407988" y="2148396"/>
              <a:ext cx="577435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‹N›</a:t>
            </a:fld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0" y="1151446"/>
            <a:ext cx="985423" cy="985421"/>
            <a:chOff x="0" y="2148396"/>
            <a:chExt cx="985423" cy="985421"/>
          </a:xfrm>
        </p:grpSpPr>
        <p:cxnSp>
          <p:nvCxnSpPr>
            <p:cNvPr id="10" name="Straight Connector 9"/>
            <p:cNvCxnSpPr/>
            <p:nvPr userDrawn="1"/>
          </p:nvCxnSpPr>
          <p:spPr>
            <a:xfrm flipV="1">
              <a:off x="0" y="2148396"/>
              <a:ext cx="985421" cy="985421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985421" y="2148396"/>
              <a:ext cx="0" cy="575245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H="1">
              <a:off x="407988" y="2148396"/>
              <a:ext cx="577435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970842" y="3156333"/>
            <a:ext cx="4529110" cy="370166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577071" y="3156333"/>
            <a:ext cx="4529110" cy="370166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‹N›</a:t>
            </a:fld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0" y="1151446"/>
            <a:ext cx="985423" cy="985421"/>
            <a:chOff x="0" y="2148396"/>
            <a:chExt cx="985423" cy="985421"/>
          </a:xfrm>
        </p:grpSpPr>
        <p:cxnSp>
          <p:nvCxnSpPr>
            <p:cNvPr id="10" name="Straight Connector 9"/>
            <p:cNvCxnSpPr/>
            <p:nvPr userDrawn="1"/>
          </p:nvCxnSpPr>
          <p:spPr>
            <a:xfrm flipV="1">
              <a:off x="0" y="2148396"/>
              <a:ext cx="985421" cy="985421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985421" y="2148396"/>
              <a:ext cx="0" cy="575245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H="1">
              <a:off x="407988" y="2148396"/>
              <a:ext cx="577435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-1" y="4120308"/>
            <a:ext cx="3007605" cy="273769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062689" y="4120308"/>
            <a:ext cx="3007605" cy="273769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125379" y="4120308"/>
            <a:ext cx="3007605" cy="273769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9188068" y="4120308"/>
            <a:ext cx="3007605" cy="273769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35816" y="-133262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0175632" y="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96000" y="353099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8135816" y="219837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10175632" y="353099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135816" y="572936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213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5800" y="1257300"/>
            <a:ext cx="8521700" cy="102870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/>
              <a:t>Your title here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55800" y="2514600"/>
            <a:ext cx="8521700" cy="30861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Write here subtitle</a:t>
            </a:r>
          </a:p>
          <a:p>
            <a:pPr lvl="1"/>
            <a:r>
              <a:rPr lang="en-US" dirty="0"/>
              <a:t>Write here subtitle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Write here text</a:t>
            </a:r>
          </a:p>
          <a:p>
            <a:pPr lvl="3"/>
            <a:r>
              <a:rPr lang="en-US" dirty="0"/>
              <a:t>Write here text</a:t>
            </a:r>
          </a:p>
          <a:p>
            <a:pPr lvl="4"/>
            <a:r>
              <a:rPr lang="en-US" dirty="0"/>
              <a:t>Write here text 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560052" y="6354830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000" b="0">
                <a:solidFill>
                  <a:schemeClr val="tx1">
                    <a:alpha val="40000"/>
                  </a:schemeClr>
                </a:solidFill>
                <a:latin typeface="+mn-lt"/>
              </a:defRPr>
            </a:lvl1pPr>
          </a:lstStyle>
          <a:p>
            <a:fld id="{D8D877B3-D348-4611-9BDB-C5374591D951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07988" y="6318017"/>
            <a:ext cx="1104470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>
                <a:solidFill>
                  <a:schemeClr val="tx1">
                    <a:alpha val="40000"/>
                  </a:schemeClr>
                </a:solidFill>
                <a:latin typeface="+mn-lt"/>
              </a:rPr>
              <a:t>www.yoursite.com</a:t>
            </a:r>
            <a:endParaRPr lang="en-US" sz="1000" dirty="0">
              <a:solidFill>
                <a:schemeClr val="tx1">
                  <a:alpha val="4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07988" y="378479"/>
            <a:ext cx="519373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spc="300">
                <a:solidFill>
                  <a:schemeClr val="tx1"/>
                </a:solidFill>
                <a:latin typeface="+mj-lt"/>
              </a:rPr>
              <a:t>KULA</a:t>
            </a:r>
            <a:endParaRPr lang="en-US" sz="1000" spc="3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13" r:id="rId3"/>
    <p:sldLayoutId id="2147484020" r:id="rId4"/>
    <p:sldLayoutId id="2147484027" r:id="rId5"/>
    <p:sldLayoutId id="2147484035" r:id="rId6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4400" b="1" i="0" kern="1200" spc="-151" baseline="0">
          <a:solidFill>
            <a:schemeClr val="tx1"/>
          </a:solidFill>
          <a:latin typeface="Open Sans" charset="0"/>
          <a:ea typeface="Open Sans" charset="0"/>
          <a:cs typeface="Open Sans" charset="0"/>
        </a:defRPr>
      </a:lvl1pPr>
    </p:titleStyle>
    <p:bodyStyle>
      <a:lvl1pPr marL="0" indent="0" algn="l" defTabSz="914318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288">
          <p15:clr>
            <a:srgbClr val="F26B43"/>
          </p15:clr>
        </p15:guide>
        <p15:guide id="27" orient="horz" pos="4032">
          <p15:clr>
            <a:srgbClr val="F26B43"/>
          </p15:clr>
        </p15:guide>
        <p15:guide id="39" pos="3385">
          <p15:clr>
            <a:srgbClr val="F26B43"/>
          </p15:clr>
        </p15:guide>
        <p15:guide id="40" pos="4272">
          <p15:clr>
            <a:srgbClr val="F26B43"/>
          </p15:clr>
        </p15:guide>
        <p15:guide id="48" pos="1232" userDrawn="1">
          <p15:clr>
            <a:srgbClr val="F26B43"/>
          </p15:clr>
        </p15:guide>
        <p15:guide id="49" pos="6600">
          <p15:clr>
            <a:srgbClr val="F26B43"/>
          </p15:clr>
        </p15:guide>
        <p15:guide id="50" orient="horz" pos="3528">
          <p15:clr>
            <a:srgbClr val="F26B43"/>
          </p15:clr>
        </p15:guide>
        <p15:guide id="51" orient="horz" pos="731" userDrawn="1">
          <p15:clr>
            <a:srgbClr val="F26B43"/>
          </p15:clr>
        </p15:guide>
        <p15:guide id="52" pos="25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CB9509F9-0F7F-8942-B4A2-5CC885DB9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110" y="-126124"/>
            <a:ext cx="12528330" cy="704718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 flipH="1" flipV="1">
            <a:off x="4506365" y="-3815176"/>
            <a:ext cx="5647867" cy="5647865"/>
            <a:chOff x="-4662444" y="2148396"/>
            <a:chExt cx="5647867" cy="5647865"/>
          </a:xfrm>
        </p:grpSpPr>
        <p:cxnSp>
          <p:nvCxnSpPr>
            <p:cNvPr id="10" name="Straight Connector 9"/>
            <p:cNvCxnSpPr/>
            <p:nvPr userDrawn="1"/>
          </p:nvCxnSpPr>
          <p:spPr>
            <a:xfrm flipV="1">
              <a:off x="-4662444" y="2148396"/>
              <a:ext cx="5647864" cy="5647865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 userDrawn="1"/>
          </p:nvCxnSpPr>
          <p:spPr>
            <a:xfrm>
              <a:off x="985421" y="2148396"/>
              <a:ext cx="0" cy="575245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 flipH="1">
              <a:off x="407988" y="2148396"/>
              <a:ext cx="577435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</a:t>
            </a:fld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955800" y="3429000"/>
            <a:ext cx="606972" cy="606972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018474" y="3661207"/>
            <a:ext cx="374765" cy="374765"/>
          </a:xfrm>
          <a:prstGeom prst="line">
            <a:avLst/>
          </a:prstGeom>
          <a:ln>
            <a:solidFill>
              <a:srgbClr val="F95F1C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69260" y="2254059"/>
            <a:ext cx="2729914" cy="64633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Il </a:t>
            </a:r>
            <a:r>
              <a:rPr lang="en-US" b="1" dirty="0" err="1">
                <a:latin typeface="Open Sans" charset="0"/>
                <a:ea typeface="Open Sans" charset="0"/>
                <a:cs typeface="Open Sans" charset="0"/>
              </a:rPr>
              <a:t>perfetto</a:t>
            </a:r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b="1" dirty="0" err="1">
                <a:latin typeface="Open Sans" charset="0"/>
                <a:ea typeface="Open Sans" charset="0"/>
                <a:cs typeface="Open Sans" charset="0"/>
              </a:rPr>
              <a:t>strumento</a:t>
            </a:r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 di</a:t>
            </a:r>
          </a:p>
          <a:p>
            <a:r>
              <a:rPr lang="en-US" b="1" dirty="0">
                <a:latin typeface="Open Sans" charset="0"/>
                <a:ea typeface="Open Sans" charset="0"/>
                <a:cs typeface="Open Sans" charset="0"/>
              </a:rPr>
              <a:t>Business Marketing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69812" y="2800662"/>
            <a:ext cx="2720852" cy="38542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70000"/>
                  </a:schemeClr>
                </a:solidFill>
              </a:rPr>
              <a:t>Per </a:t>
            </a:r>
            <a:r>
              <a:rPr lang="en-US" sz="1600" dirty="0" err="1">
                <a:solidFill>
                  <a:schemeClr val="tx1">
                    <a:alpha val="70000"/>
                  </a:schemeClr>
                </a:solidFill>
              </a:rPr>
              <a:t>tutti</a:t>
            </a:r>
            <a:r>
              <a:rPr lang="en-US" sz="16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alpha val="70000"/>
                  </a:schemeClr>
                </a:solidFill>
              </a:rPr>
              <a:t>i</a:t>
            </a:r>
            <a:r>
              <a:rPr lang="en-US" sz="16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alpha val="70000"/>
                  </a:schemeClr>
                </a:solidFill>
              </a:rPr>
              <a:t>tuoi</a:t>
            </a:r>
            <a:r>
              <a:rPr lang="en-US" sz="16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alpha val="70000"/>
                  </a:schemeClr>
                </a:solidFill>
              </a:rPr>
              <a:t>clienti</a:t>
            </a:r>
            <a:endParaRPr lang="en-US" sz="1600" dirty="0">
              <a:solidFill>
                <a:schemeClr val="tx1">
                  <a:alpha val="70000"/>
                </a:schemeClr>
              </a:solidFill>
            </a:endParaRPr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C840865C-993A-8E45-BC41-BE74F1F2B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34395" y="348343"/>
            <a:ext cx="2223663" cy="222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21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6530" y="560666"/>
            <a:ext cx="8741546" cy="642521"/>
          </a:xfrm>
        </p:spPr>
        <p:txBody>
          <a:bodyPr/>
          <a:lstStyle/>
          <a:p>
            <a:pPr algn="r"/>
            <a:r>
              <a:rPr lang="en-US" dirty="0"/>
              <a:t>EASYAPPEAR POS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94483" y="1055498"/>
            <a:ext cx="3553593" cy="11889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400">
                <a:solidFill>
                  <a:schemeClr val="tx1">
                    <a:alpha val="70000"/>
                  </a:schemeClr>
                </a:solidFill>
              </a:rPr>
              <a:t>Combina un </a:t>
            </a:r>
            <a:r>
              <a:rPr lang="en-US" sz="1400" b="1">
                <a:solidFill>
                  <a:schemeClr val="tx1">
                    <a:alpha val="70000"/>
                  </a:schemeClr>
                </a:solidFill>
              </a:rPr>
              <a:t>potente strumento Hardware</a:t>
            </a:r>
            <a:r>
              <a:rPr lang="en-US" sz="1400">
                <a:solidFill>
                  <a:schemeClr val="tx1">
                    <a:alpha val="70000"/>
                  </a:schemeClr>
                </a:solidFill>
              </a:rPr>
              <a:t> al tuo sistema cloud.</a:t>
            </a:r>
          </a:p>
          <a:p>
            <a:pPr algn="r"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alpha val="70000"/>
                  </a:schemeClr>
                </a:solidFill>
              </a:rPr>
              <a:t>Collega un </a:t>
            </a:r>
            <a:r>
              <a:rPr lang="en-US" sz="1400" b="1" dirty="0">
                <a:solidFill>
                  <a:schemeClr val="tx1">
                    <a:alpha val="70000"/>
                  </a:schemeClr>
                </a:solidFill>
              </a:rPr>
              <a:t>EasyPos alla tua App </a:t>
            </a:r>
            <a:r>
              <a:rPr lang="en-US" sz="1400" dirty="0">
                <a:solidFill>
                  <a:schemeClr val="tx1">
                    <a:alpha val="70000"/>
                  </a:schemeClr>
                </a:solidFill>
              </a:rPr>
              <a:t>e rendi il tuo punto cassa completo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3F84306-E668-DF43-8E1D-4F413B1D2C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359" y="730839"/>
            <a:ext cx="7446579" cy="7446579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0899994B-2A8C-8B4C-A53E-4EF954F6C4C6}"/>
              </a:ext>
            </a:extLst>
          </p:cNvPr>
          <p:cNvSpPr txBox="1"/>
          <p:nvPr/>
        </p:nvSpPr>
        <p:spPr>
          <a:xfrm>
            <a:off x="5639616" y="3058308"/>
            <a:ext cx="3393208" cy="29427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tx1">
                    <a:alpha val="70000"/>
                  </a:schemeClr>
                </a:solidFill>
              </a:rPr>
              <a:t>Stampa</a:t>
            </a:r>
            <a:r>
              <a:rPr lang="en-US">
                <a:solidFill>
                  <a:schemeClr val="tx1">
                    <a:alpha val="70000"/>
                  </a:schemeClr>
                </a:solidFill>
              </a:rPr>
              <a:t> gli ordini in entrata 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Ricerca i tuoi clienti o </a:t>
            </a:r>
            <a:r>
              <a:rPr lang="en-US" b="1" dirty="0">
                <a:solidFill>
                  <a:schemeClr val="tx1">
                    <a:alpha val="70000"/>
                  </a:schemeClr>
                </a:solidFill>
              </a:rPr>
              <a:t>scansiona</a:t>
            </a: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 le </a:t>
            </a:r>
            <a:r>
              <a:rPr lang="en-US" b="1" dirty="0">
                <a:solidFill>
                  <a:schemeClr val="tx1">
                    <a:alpha val="70000"/>
                  </a:schemeClr>
                </a:solidFill>
              </a:rPr>
              <a:t>fidelity</a:t>
            </a: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 card dal suo sensore posteriore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alpha val="70000"/>
                  </a:schemeClr>
                </a:solidFill>
              </a:rPr>
              <a:t>Carica</a:t>
            </a: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 o scarica le attività (</a:t>
            </a:r>
            <a:r>
              <a:rPr lang="en-US" b="1" dirty="0">
                <a:solidFill>
                  <a:schemeClr val="tx1">
                    <a:alpha val="70000"/>
                  </a:schemeClr>
                </a:solidFill>
              </a:rPr>
              <a:t>punti</a:t>
            </a: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, prepagato…) sulle card senza bisogno del back-end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70000"/>
                </a:schemeClr>
              </a:solidFill>
            </a:endParaRPr>
          </a:p>
        </p:txBody>
      </p:sp>
      <p:pic>
        <p:nvPicPr>
          <p:cNvPr id="25" name="Elemento grafico 24">
            <a:extLst>
              <a:ext uri="{FF2B5EF4-FFF2-40B4-BE49-F238E27FC236}">
                <a16:creationId xmlns:a16="http://schemas.microsoft.com/office/drawing/2014/main" id="{15437587-F67F-6A48-92C0-BA2D2CCB2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3324" y="374373"/>
            <a:ext cx="1236172" cy="107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0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7686" y="1484277"/>
            <a:ext cx="1902765" cy="40934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6000" b="1" dirty="0">
                <a:solidFill>
                  <a:srgbClr val="F95F1C">
                    <a:alpha val="30000"/>
                  </a:srgbClr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952335" y="2704806"/>
            <a:ext cx="3955423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ALCUNI ESEMPI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DI SCHERMATE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FIDELITY</a:t>
            </a:r>
          </a:p>
        </p:txBody>
      </p:sp>
      <p:pic>
        <p:nvPicPr>
          <p:cNvPr id="10" name="Segnaposto immagine 9">
            <a:extLst>
              <a:ext uri="{FF2B5EF4-FFF2-40B4-BE49-F238E27FC236}">
                <a16:creationId xmlns:a16="http://schemas.microsoft.com/office/drawing/2014/main" id="{59ABD10E-F466-F446-B9CB-1AF01144EA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7758" y="1577104"/>
            <a:ext cx="1792403" cy="3927827"/>
          </a:xfrm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pic>
        <p:nvPicPr>
          <p:cNvPr id="12" name="Segnaposto immagine 11">
            <a:extLst>
              <a:ext uri="{FF2B5EF4-FFF2-40B4-BE49-F238E27FC236}">
                <a16:creationId xmlns:a16="http://schemas.microsoft.com/office/drawing/2014/main" id="{67F0B6C7-BD82-F24C-9264-21F17D0B3BE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43467" y="1577103"/>
            <a:ext cx="1810976" cy="3927828"/>
          </a:xfrm>
          <a:effectLst>
            <a:outerShdw blurRad="50800" dist="38100" dir="2700000" algn="tl" rotWithShape="0">
              <a:prstClr val="black">
                <a:alpha val="19000"/>
              </a:prstClr>
            </a:outerShdw>
          </a:effectLst>
        </p:spPr>
      </p:pic>
      <p:pic>
        <p:nvPicPr>
          <p:cNvPr id="21" name="Segnaposto immagine 11">
            <a:extLst>
              <a:ext uri="{FF2B5EF4-FFF2-40B4-BE49-F238E27FC236}">
                <a16:creationId xmlns:a16="http://schemas.microsoft.com/office/drawing/2014/main" id="{1D0FF439-8B60-2347-A922-9B8EB482B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66159" y="1577591"/>
            <a:ext cx="1801666" cy="392782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975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MACRO FUNZIONI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12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61693" y="2360637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955800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007" y="2381657"/>
            <a:ext cx="111851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E-Commerce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53049" y="2727367"/>
            <a:ext cx="2153193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Ottimo per acquistare prodotti da App, versatile per Ristorazione (food-delivery) e dettaglianti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796452" y="2360637"/>
            <a:ext cx="1277069" cy="127707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90559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97766" y="2381657"/>
            <a:ext cx="66204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Fidelity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7808" y="2727367"/>
            <a:ext cx="2153193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 completo sistema di fidelizzazione smaterializzazione della card del cliente su App e gestione di infinite attività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961693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955800" y="4306547"/>
            <a:ext cx="1293474" cy="1293474"/>
          </a:xfrm>
          <a:prstGeom prst="ellipse">
            <a:avLst/>
          </a:prstGeom>
          <a:solidFill>
            <a:srgbClr val="F95F1C"/>
          </a:solidFill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63007" y="4359100"/>
            <a:ext cx="72616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Booking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53049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Supporto ad EasyList, funzione per il ricevimento di prenotazioni con sistema di gestione file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6796452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6790559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97766" y="4359100"/>
            <a:ext cx="58509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Rental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87808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Possibilità di gestire prodotti a noleggio con monitoring d’utilizzo lato cliente</a:t>
            </a:r>
          </a:p>
        </p:txBody>
      </p:sp>
    </p:spTree>
    <p:extLst>
      <p:ext uri="{BB962C8B-B14F-4D97-AF65-F5344CB8AC3E}">
        <p14:creationId xmlns:p14="http://schemas.microsoft.com/office/powerpoint/2010/main" val="2572980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213585" y="3015825"/>
            <a:ext cx="826349" cy="834494"/>
            <a:chOff x="4141077" y="2782263"/>
            <a:chExt cx="1293474" cy="1306222"/>
          </a:xfrm>
        </p:grpSpPr>
        <p:cxnSp>
          <p:nvCxnSpPr>
            <p:cNvPr id="6" name="Straight Connector 5"/>
            <p:cNvCxnSpPr>
              <a:stCxn id="7" idx="7"/>
            </p:cNvCxnSpPr>
            <p:nvPr/>
          </p:nvCxnSpPr>
          <p:spPr>
            <a:xfrm flipV="1">
              <a:off x="5245126" y="2782263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4141077" y="2782263"/>
              <a:ext cx="1293474" cy="12934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01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4166837" y="3899060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092863" y="797020"/>
            <a:ext cx="2364109" cy="34323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spc="300">
                <a:solidFill>
                  <a:schemeClr val="tx1">
                    <a:alpha val="30000"/>
                  </a:schemeClr>
                </a:solidFill>
                <a:ea typeface="Playfair Display" charset="0"/>
                <a:cs typeface="Playfair Display" charset="0"/>
              </a:rPr>
              <a:t>Macro Funzioni</a:t>
            </a:r>
            <a:endParaRPr lang="en-US" sz="2000" spc="300" dirty="0">
              <a:solidFill>
                <a:schemeClr val="tx1">
                  <a:alpha val="30000"/>
                </a:schemeClr>
              </a:solidFill>
              <a:ea typeface="Playfair Display" charset="0"/>
              <a:cs typeface="Playfair Display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5549" y="1611909"/>
            <a:ext cx="2771796" cy="27546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Prenota e smaltisci la coda del tuo locale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068095" y="457200"/>
            <a:ext cx="6400785" cy="6400800"/>
          </a:xfrm>
          <a:prstGeom prst="line">
            <a:avLst/>
          </a:prstGeom>
          <a:ln w="25400">
            <a:solidFill>
              <a:schemeClr val="tx1"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71826" y="1140255"/>
            <a:ext cx="2143215" cy="54386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spc="300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Booking</a:t>
            </a:r>
          </a:p>
        </p:txBody>
      </p:sp>
      <p:pic>
        <p:nvPicPr>
          <p:cNvPr id="4" name="Segnaposto immagine 3">
            <a:extLst>
              <a:ext uri="{FF2B5EF4-FFF2-40B4-BE49-F238E27FC236}">
                <a16:creationId xmlns:a16="http://schemas.microsoft.com/office/drawing/2014/main" id="{08C89FD6-8BF5-9940-84F3-A6242A6D62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28" y="1491397"/>
            <a:ext cx="7566133" cy="4254080"/>
          </a:xfrm>
        </p:spPr>
      </p:pic>
      <p:sp>
        <p:nvSpPr>
          <p:cNvPr id="14" name="Oval 5">
            <a:extLst>
              <a:ext uri="{FF2B5EF4-FFF2-40B4-BE49-F238E27FC236}">
                <a16:creationId xmlns:a16="http://schemas.microsoft.com/office/drawing/2014/main" id="{C7BF0882-72F5-6445-A38F-B1F8A7084600}"/>
              </a:ext>
            </a:extLst>
          </p:cNvPr>
          <p:cNvSpPr/>
          <p:nvPr/>
        </p:nvSpPr>
        <p:spPr>
          <a:xfrm>
            <a:off x="981821" y="2416362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34335F32-33FF-2F44-BE2F-F7B770D6B912}"/>
              </a:ext>
            </a:extLst>
          </p:cNvPr>
          <p:cNvSpPr txBox="1"/>
          <p:nvPr/>
        </p:nvSpPr>
        <p:spPr>
          <a:xfrm>
            <a:off x="1695475" y="2491300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Ricevi le prenotazioni dalla tua App EasyAppear all’app EasyList e gestisci il tuo calendario 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D8840C24-5DF6-C242-BFD0-313F8F7F7307}"/>
              </a:ext>
            </a:extLst>
          </p:cNvPr>
          <p:cNvSpPr txBox="1"/>
          <p:nvPr/>
        </p:nvSpPr>
        <p:spPr>
          <a:xfrm>
            <a:off x="1671826" y="2156157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Prenotazioni a distanza</a:t>
            </a:r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C4D6425F-2B87-604C-BC3D-02D1D796F0C4}"/>
              </a:ext>
            </a:extLst>
          </p:cNvPr>
          <p:cNvSpPr/>
          <p:nvPr/>
        </p:nvSpPr>
        <p:spPr>
          <a:xfrm>
            <a:off x="981821" y="3645579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18B2137C-5F12-4D42-A3B7-3FC10F8328B0}"/>
              </a:ext>
            </a:extLst>
          </p:cNvPr>
          <p:cNvSpPr txBox="1"/>
          <p:nvPr/>
        </p:nvSpPr>
        <p:spPr>
          <a:xfrm>
            <a:off x="1695475" y="3720517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Inserisciti in coda con l’App e monitora da EasyList lo stato di avanzamento, con notifiche push durante lo scorrimento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id="{0ACACCB9-30AB-F44E-8993-6BB8E2AD1FA0}"/>
              </a:ext>
            </a:extLst>
          </p:cNvPr>
          <p:cNvSpPr txBox="1"/>
          <p:nvPr/>
        </p:nvSpPr>
        <p:spPr>
          <a:xfrm>
            <a:off x="1671826" y="3385374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Inserimento in coda</a:t>
            </a:r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EC0301C7-1922-8840-9BE5-1AF45373C892}"/>
              </a:ext>
            </a:extLst>
          </p:cNvPr>
          <p:cNvSpPr/>
          <p:nvPr/>
        </p:nvSpPr>
        <p:spPr>
          <a:xfrm>
            <a:off x="981821" y="4850163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5DC13E51-276E-0C4D-B0CD-F3D9223A2D1B}"/>
              </a:ext>
            </a:extLst>
          </p:cNvPr>
          <p:cNvSpPr txBox="1"/>
          <p:nvPr/>
        </p:nvSpPr>
        <p:spPr>
          <a:xfrm>
            <a:off x="1695475" y="4925101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Ricevi le prenotazioni su EasyList non solo dall’App ma anche tramite una pagina Web dedicata</a:t>
            </a: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id="{51914E16-5686-6940-A754-CE1C08E071EA}"/>
              </a:ext>
            </a:extLst>
          </p:cNvPr>
          <p:cNvSpPr txBox="1"/>
          <p:nvPr/>
        </p:nvSpPr>
        <p:spPr>
          <a:xfrm>
            <a:off x="1671826" y="4589958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Integrazione Web</a:t>
            </a:r>
          </a:p>
        </p:txBody>
      </p:sp>
    </p:spTree>
    <p:extLst>
      <p:ext uri="{BB962C8B-B14F-4D97-AF65-F5344CB8AC3E}">
        <p14:creationId xmlns:p14="http://schemas.microsoft.com/office/powerpoint/2010/main" val="32396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 animBg="1"/>
      <p:bldP spid="15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>
            <a:extLst>
              <a:ext uri="{FF2B5EF4-FFF2-40B4-BE49-F238E27FC236}">
                <a16:creationId xmlns:a16="http://schemas.microsoft.com/office/drawing/2014/main" id="{409A997F-F555-134A-BC41-C1CC1C2235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226" y="356425"/>
            <a:ext cx="9144000" cy="68580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650CF6E7-372F-DE47-9280-8714E2C97F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46" y="3054920"/>
            <a:ext cx="7492974" cy="516182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80393" y="1138822"/>
            <a:ext cx="3553593" cy="90890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>
                <a:solidFill>
                  <a:schemeClr val="tx1">
                    <a:alpha val="70000"/>
                  </a:schemeClr>
                </a:solidFill>
              </a:rPr>
              <a:t>Scarica l’app dedicata al ricevimento delle prenotazioni su un dispositvo Mobile e gestisci il tuo calendario!</a:t>
            </a:r>
            <a:endParaRPr lang="en-US" sz="14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ECE0203C-483E-4141-829E-A15E91C16E88}"/>
              </a:ext>
            </a:extLst>
          </p:cNvPr>
          <p:cNvSpPr txBox="1"/>
          <p:nvPr/>
        </p:nvSpPr>
        <p:spPr>
          <a:xfrm>
            <a:off x="779223" y="3326660"/>
            <a:ext cx="3553593" cy="90890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>
                <a:solidFill>
                  <a:schemeClr val="tx1">
                    <a:alpha val="70000"/>
                  </a:schemeClr>
                </a:solidFill>
              </a:rPr>
              <a:t>Anche </a:t>
            </a:r>
            <a:r>
              <a:rPr lang="en-US" sz="1400" b="1">
                <a:solidFill>
                  <a:schemeClr val="tx1">
                    <a:alpha val="70000"/>
                  </a:schemeClr>
                </a:solidFill>
              </a:rPr>
              <a:t>Pepe in Grani </a:t>
            </a:r>
            <a:r>
              <a:rPr lang="en-US" sz="1400">
                <a:solidFill>
                  <a:schemeClr val="tx1">
                    <a:alpha val="70000"/>
                  </a:schemeClr>
                </a:solidFill>
              </a:rPr>
              <a:t>usa </a:t>
            </a:r>
            <a:r>
              <a:rPr lang="en-US" sz="1400" b="1">
                <a:solidFill>
                  <a:schemeClr val="tx1">
                    <a:alpha val="70000"/>
                  </a:schemeClr>
                </a:solidFill>
              </a:rPr>
              <a:t>EasyList</a:t>
            </a:r>
          </a:p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alpha val="70000"/>
                  </a:schemeClr>
                </a:solidFill>
              </a:rPr>
              <a:t>e l’App EasyAppear per gestire flussi di </a:t>
            </a:r>
            <a:r>
              <a:rPr lang="en-US" sz="1400" b="1" dirty="0">
                <a:solidFill>
                  <a:schemeClr val="tx1">
                    <a:alpha val="70000"/>
                  </a:schemeClr>
                </a:solidFill>
              </a:rPr>
              <a:t>oltre 500 clienti al giorno</a:t>
            </a:r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2C9436C5-8FC5-DE4A-A994-BE46D868A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2858" y="301308"/>
            <a:ext cx="2854904" cy="851267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20B6D8F6-9476-C74B-B6E7-22A1F7ECA5DF}"/>
              </a:ext>
            </a:extLst>
          </p:cNvPr>
          <p:cNvSpPr/>
          <p:nvPr/>
        </p:nvSpPr>
        <p:spPr>
          <a:xfrm>
            <a:off x="10602310" y="-1221827"/>
            <a:ext cx="3547242" cy="3547242"/>
          </a:xfrm>
          <a:prstGeom prst="ellipse">
            <a:avLst/>
          </a:prstGeom>
          <a:solidFill>
            <a:srgbClr val="65C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82930C25-1077-584E-9EB3-A2385D18F55D}"/>
              </a:ext>
            </a:extLst>
          </p:cNvPr>
          <p:cNvSpPr/>
          <p:nvPr/>
        </p:nvSpPr>
        <p:spPr>
          <a:xfrm>
            <a:off x="11816919" y="440729"/>
            <a:ext cx="3547242" cy="3547242"/>
          </a:xfrm>
          <a:prstGeom prst="ellipse">
            <a:avLst/>
          </a:prstGeom>
          <a:solidFill>
            <a:srgbClr val="65C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D8EE5629-4C8F-8044-B901-348992B76EEB}"/>
              </a:ext>
            </a:extLst>
          </p:cNvPr>
          <p:cNvSpPr/>
          <p:nvPr/>
        </p:nvSpPr>
        <p:spPr>
          <a:xfrm>
            <a:off x="8723615" y="-2240568"/>
            <a:ext cx="3547242" cy="3547242"/>
          </a:xfrm>
          <a:prstGeom prst="ellipse">
            <a:avLst/>
          </a:prstGeom>
          <a:solidFill>
            <a:srgbClr val="65C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2145AA45-A84C-5945-BCCC-5E33BEDBA6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458" y="2146614"/>
            <a:ext cx="5240045" cy="144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6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7686" y="1484277"/>
            <a:ext cx="1902765" cy="40934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6000" b="1" dirty="0">
                <a:solidFill>
                  <a:srgbClr val="F95F1C">
                    <a:alpha val="30000"/>
                  </a:srgbClr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952335" y="2704806"/>
            <a:ext cx="3955423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ALCUNI ESEMPI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DI SCHERMATE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BOOKING</a:t>
            </a:r>
          </a:p>
        </p:txBody>
      </p:sp>
      <p:pic>
        <p:nvPicPr>
          <p:cNvPr id="10" name="Segnaposto immagine 9">
            <a:extLst>
              <a:ext uri="{FF2B5EF4-FFF2-40B4-BE49-F238E27FC236}">
                <a16:creationId xmlns:a16="http://schemas.microsoft.com/office/drawing/2014/main" id="{59ABD10E-F466-F446-B9CB-1AF01144EA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" b="3034"/>
          <a:stretch/>
        </p:blipFill>
        <p:spPr>
          <a:xfrm>
            <a:off x="5907600" y="1605604"/>
            <a:ext cx="1792403" cy="3492000"/>
          </a:xfrm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pic>
        <p:nvPicPr>
          <p:cNvPr id="9" name="Segnaposto immagine 9">
            <a:extLst>
              <a:ext uri="{FF2B5EF4-FFF2-40B4-BE49-F238E27FC236}">
                <a16:creationId xmlns:a16="http://schemas.microsoft.com/office/drawing/2014/main" id="{8E0CFE47-9FCD-284F-A6EF-780559EA40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92" r="-23" b="1"/>
          <a:stretch/>
        </p:blipFill>
        <p:spPr>
          <a:xfrm>
            <a:off x="7935596" y="1605604"/>
            <a:ext cx="1699200" cy="3384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pic>
        <p:nvPicPr>
          <p:cNvPr id="11" name="Segnaposto immagine 9">
            <a:extLst>
              <a:ext uri="{FF2B5EF4-FFF2-40B4-BE49-F238E27FC236}">
                <a16:creationId xmlns:a16="http://schemas.microsoft.com/office/drawing/2014/main" id="{46254A66-3FBA-F74B-84A4-7EFD3F61EB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t="3092" r="-11" b="1"/>
          <a:stretch/>
        </p:blipFill>
        <p:spPr>
          <a:xfrm>
            <a:off x="9916796" y="1606624"/>
            <a:ext cx="1699200" cy="3384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317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MACRO FUNZIONI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16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61693" y="2360637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955800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007" y="2381657"/>
            <a:ext cx="111851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E-Commerce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53049" y="2727367"/>
            <a:ext cx="2153193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Ottimo per acquistare prodotti da App, versatile per Ristorazione (food-delivery) e dettaglianti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796452" y="2360637"/>
            <a:ext cx="1277069" cy="127707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90559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97766" y="2381657"/>
            <a:ext cx="66204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Fidelity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7808" y="2727367"/>
            <a:ext cx="2153193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 completo sistema di fidelizzazione smaterializzazione della card del cliente su App e gestione di infinite attività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961693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955800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63007" y="4359100"/>
            <a:ext cx="72616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Booking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53049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Supporto ad EasyList, funzione per il ricevimento di prenotazioni con sistema di gestione file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6796452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6790559" y="4306547"/>
            <a:ext cx="1293474" cy="1293474"/>
          </a:xfrm>
          <a:prstGeom prst="ellipse">
            <a:avLst/>
          </a:prstGeom>
          <a:solidFill>
            <a:srgbClr val="F95F1C"/>
          </a:solidFill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97766" y="4359100"/>
            <a:ext cx="58509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Rental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87808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Possibilità di gestire prodotti a noleggio con monitoring d’utilizzo lato cliente</a:t>
            </a:r>
          </a:p>
        </p:txBody>
      </p:sp>
    </p:spTree>
    <p:extLst>
      <p:ext uri="{BB962C8B-B14F-4D97-AF65-F5344CB8AC3E}">
        <p14:creationId xmlns:p14="http://schemas.microsoft.com/office/powerpoint/2010/main" val="689446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213585" y="3015825"/>
            <a:ext cx="826349" cy="834494"/>
            <a:chOff x="4141077" y="2782263"/>
            <a:chExt cx="1293474" cy="1306222"/>
          </a:xfrm>
        </p:grpSpPr>
        <p:cxnSp>
          <p:nvCxnSpPr>
            <p:cNvPr id="6" name="Straight Connector 5"/>
            <p:cNvCxnSpPr>
              <a:stCxn id="7" idx="7"/>
            </p:cNvCxnSpPr>
            <p:nvPr/>
          </p:nvCxnSpPr>
          <p:spPr>
            <a:xfrm flipV="1">
              <a:off x="5245126" y="2782263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4141077" y="2782263"/>
              <a:ext cx="1293474" cy="12934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01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4166837" y="3899060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092863" y="797020"/>
            <a:ext cx="2364109" cy="34323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spc="300">
                <a:solidFill>
                  <a:schemeClr val="tx1">
                    <a:alpha val="30000"/>
                  </a:schemeClr>
                </a:solidFill>
                <a:ea typeface="Playfair Display" charset="0"/>
                <a:cs typeface="Playfair Display" charset="0"/>
              </a:rPr>
              <a:t>Macro Funzioni</a:t>
            </a:r>
            <a:endParaRPr lang="en-US" sz="2000" spc="300" dirty="0">
              <a:solidFill>
                <a:schemeClr val="tx1">
                  <a:alpha val="30000"/>
                </a:schemeClr>
              </a:solidFill>
              <a:ea typeface="Playfair Display" charset="0"/>
              <a:cs typeface="Playfair Display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5549" y="1611909"/>
            <a:ext cx="3223366" cy="4755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Una variazione dell’ecommerce ma che da la possibità agli utenti di monitorare i loro noleggi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068095" y="457200"/>
            <a:ext cx="6400785" cy="6400800"/>
          </a:xfrm>
          <a:prstGeom prst="line">
            <a:avLst/>
          </a:prstGeom>
          <a:ln w="25400">
            <a:solidFill>
              <a:schemeClr val="tx1"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71826" y="1140255"/>
            <a:ext cx="1731243" cy="54386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spc="300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Rental</a:t>
            </a:r>
          </a:p>
        </p:txBody>
      </p:sp>
      <p:pic>
        <p:nvPicPr>
          <p:cNvPr id="4" name="Segnaposto immagine 3">
            <a:extLst>
              <a:ext uri="{FF2B5EF4-FFF2-40B4-BE49-F238E27FC236}">
                <a16:creationId xmlns:a16="http://schemas.microsoft.com/office/drawing/2014/main" id="{08C89FD6-8BF5-9940-84F3-A6242A6D62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2631" y="389315"/>
            <a:ext cx="6079369" cy="6079369"/>
          </a:xfrm>
        </p:spPr>
      </p:pic>
      <p:sp>
        <p:nvSpPr>
          <p:cNvPr id="14" name="Oval 5">
            <a:extLst>
              <a:ext uri="{FF2B5EF4-FFF2-40B4-BE49-F238E27FC236}">
                <a16:creationId xmlns:a16="http://schemas.microsoft.com/office/drawing/2014/main" id="{C7BF0882-72F5-6445-A38F-B1F8A7084600}"/>
              </a:ext>
            </a:extLst>
          </p:cNvPr>
          <p:cNvSpPr/>
          <p:nvPr/>
        </p:nvSpPr>
        <p:spPr>
          <a:xfrm>
            <a:off x="981821" y="2716040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34335F32-33FF-2F44-BE2F-F7B770D6B912}"/>
              </a:ext>
            </a:extLst>
          </p:cNvPr>
          <p:cNvSpPr txBox="1"/>
          <p:nvPr/>
        </p:nvSpPr>
        <p:spPr>
          <a:xfrm>
            <a:off x="1695475" y="2790978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Ideale per stabilimenti balneari o noleggio di 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e-bike il sistema permette di gestire i flussi e monitorare i tempi di noleggio dei clienti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D8840C24-5DF6-C242-BFD0-313F8F7F7307}"/>
              </a:ext>
            </a:extLst>
          </p:cNvPr>
          <p:cNvSpPr txBox="1"/>
          <p:nvPr/>
        </p:nvSpPr>
        <p:spPr>
          <a:xfrm>
            <a:off x="1671825" y="2455835"/>
            <a:ext cx="3223367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Gestione di prodotti a tempo</a:t>
            </a:r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C4D6425F-2B87-604C-BC3D-02D1D796F0C4}"/>
              </a:ext>
            </a:extLst>
          </p:cNvPr>
          <p:cNvSpPr/>
          <p:nvPr/>
        </p:nvSpPr>
        <p:spPr>
          <a:xfrm>
            <a:off x="981821" y="3789465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18B2137C-5F12-4D42-A3B7-3FC10F8328B0}"/>
              </a:ext>
            </a:extLst>
          </p:cNvPr>
          <p:cNvSpPr txBox="1"/>
          <p:nvPr/>
        </p:nvSpPr>
        <p:spPr>
          <a:xfrm>
            <a:off x="1695475" y="3864403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Tramite le varianti potrai anche aggiungere costi al noleggio con il supplemento di prodotti/servizi ausiliari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id="{0ACACCB9-30AB-F44E-8993-6BB8E2AD1FA0}"/>
              </a:ext>
            </a:extLst>
          </p:cNvPr>
          <p:cNvSpPr txBox="1"/>
          <p:nvPr/>
        </p:nvSpPr>
        <p:spPr>
          <a:xfrm>
            <a:off x="1671825" y="3529260"/>
            <a:ext cx="4011643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Aggiungi servizi</a:t>
            </a:r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EC0301C7-1922-8840-9BE5-1AF45373C892}"/>
              </a:ext>
            </a:extLst>
          </p:cNvPr>
          <p:cNvSpPr/>
          <p:nvPr/>
        </p:nvSpPr>
        <p:spPr>
          <a:xfrm>
            <a:off x="981821" y="5149841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5DC13E51-276E-0C4D-B0CD-F3D9223A2D1B}"/>
              </a:ext>
            </a:extLst>
          </p:cNvPr>
          <p:cNvSpPr txBox="1"/>
          <p:nvPr/>
        </p:nvSpPr>
        <p:spPr>
          <a:xfrm>
            <a:off x="1695475" y="5224779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I tuoi operatori avranno a schermo nel backend tutti gli ordini con i rispettivi stati d’avanzamento dei noleggi.</a:t>
            </a: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id="{51914E16-5686-6940-A754-CE1C08E071EA}"/>
              </a:ext>
            </a:extLst>
          </p:cNvPr>
          <p:cNvSpPr txBox="1"/>
          <p:nvPr/>
        </p:nvSpPr>
        <p:spPr>
          <a:xfrm>
            <a:off x="1671826" y="4889636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Tutto da Back-end</a:t>
            </a:r>
          </a:p>
        </p:txBody>
      </p:sp>
    </p:spTree>
    <p:extLst>
      <p:ext uri="{BB962C8B-B14F-4D97-AF65-F5344CB8AC3E}">
        <p14:creationId xmlns:p14="http://schemas.microsoft.com/office/powerpoint/2010/main" val="207624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 animBg="1"/>
      <p:bldP spid="15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7686" y="1484277"/>
            <a:ext cx="1902765" cy="40934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6000" b="1" dirty="0">
                <a:solidFill>
                  <a:srgbClr val="F95F1C">
                    <a:alpha val="30000"/>
                  </a:srgbClr>
                </a:solidFill>
                <a:latin typeface="Open Sans" charset="0"/>
                <a:ea typeface="Open Sans" charset="0"/>
                <a:cs typeface="Open Sans" charset="0"/>
              </a:rPr>
              <a:t>4</a:t>
            </a: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952335" y="2704806"/>
            <a:ext cx="3955423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ALCUNI ESEMPI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DI SCHERMATE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RENTAL</a:t>
            </a:r>
          </a:p>
        </p:txBody>
      </p:sp>
      <p:pic>
        <p:nvPicPr>
          <p:cNvPr id="10" name="Segnaposto immagine 9">
            <a:extLst>
              <a:ext uri="{FF2B5EF4-FFF2-40B4-BE49-F238E27FC236}">
                <a16:creationId xmlns:a16="http://schemas.microsoft.com/office/drawing/2014/main" id="{59ABD10E-F466-F446-B9CB-1AF01144EA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7758" y="1583273"/>
            <a:ext cx="1792403" cy="3915489"/>
          </a:xfrm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pic>
        <p:nvPicPr>
          <p:cNvPr id="12" name="Segnaposto immagine 11">
            <a:extLst>
              <a:ext uri="{FF2B5EF4-FFF2-40B4-BE49-F238E27FC236}">
                <a16:creationId xmlns:a16="http://schemas.microsoft.com/office/drawing/2014/main" id="{67F0B6C7-BD82-F24C-9264-21F17D0B3BE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45700" y="1577103"/>
            <a:ext cx="1806510" cy="3927828"/>
          </a:xfrm>
          <a:effectLst>
            <a:outerShdw blurRad="50800" dist="38100" dir="2700000" algn="tl" rotWithShape="0">
              <a:prstClr val="black">
                <a:alpha val="19000"/>
              </a:prstClr>
            </a:outerShdw>
          </a:effectLst>
        </p:spPr>
      </p:pic>
      <p:pic>
        <p:nvPicPr>
          <p:cNvPr id="21" name="Segnaposto immagine 11">
            <a:extLst>
              <a:ext uri="{FF2B5EF4-FFF2-40B4-BE49-F238E27FC236}">
                <a16:creationId xmlns:a16="http://schemas.microsoft.com/office/drawing/2014/main" id="{1D0FF439-8B60-2347-A922-9B8EB482B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66159" y="1587278"/>
            <a:ext cx="1801666" cy="390845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142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rc 2">
            <a:extLst>
              <a:ext uri="{FF2B5EF4-FFF2-40B4-BE49-F238E27FC236}">
                <a16:creationId xmlns:a16="http://schemas.microsoft.com/office/drawing/2014/main" id="{B4AEF08F-9FDB-5A4E-B304-48120C4F82CC}"/>
              </a:ext>
            </a:extLst>
          </p:cNvPr>
          <p:cNvSpPr/>
          <p:nvPr/>
        </p:nvSpPr>
        <p:spPr>
          <a:xfrm rot="17100000">
            <a:off x="8101723" y="1669424"/>
            <a:ext cx="4156792" cy="4156792"/>
          </a:xfrm>
          <a:prstGeom prst="arc">
            <a:avLst/>
          </a:prstGeom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7866994" y="3145907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806075" y="5215415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791326" y="3145907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5796396" y="1096769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Arc 2"/>
          <p:cNvSpPr/>
          <p:nvPr/>
        </p:nvSpPr>
        <p:spPr>
          <a:xfrm>
            <a:off x="3860146" y="1596136"/>
            <a:ext cx="4156792" cy="4156792"/>
          </a:xfrm>
          <a:prstGeom prst="arc">
            <a:avLst/>
          </a:prstGeom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53360" y="-1213945"/>
            <a:ext cx="9969146" cy="9514489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041913" y="1374913"/>
            <a:ext cx="4108174" cy="4108174"/>
          </a:xfrm>
          <a:prstGeom prst="ellipse">
            <a:avLst/>
          </a:prstGeom>
          <a:noFill/>
          <a:ln w="635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803223" y="1105072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5803223" y="5199994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3793779" y="3145907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7866994" y="3145907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01295" y="1479494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Ottimo per acquistare prodotti da App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Versatile per Ristorazione (food-delivery)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 dettaglianti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01295" y="1225298"/>
            <a:ext cx="1016432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E-COMMERCE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00288" y="3501153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 completo sistema di fidelizzazione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Smaterializzazione della card del cliente 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 App e gestione di infinite attività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00288" y="3253408"/>
            <a:ext cx="660437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FIDELITY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61002" y="3632725"/>
            <a:ext cx="1987712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Possibilità di gestire prodotti a noleggio con monitoring d’utilizzo lato cliente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64772" y="3253408"/>
            <a:ext cx="583942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RENTAL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01295" y="5587668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Supporto ad EasyList, funzione per il ricevimento di prenotazioni con sistema di gestione file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01295" y="5347779"/>
            <a:ext cx="738985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BOOKING</a:t>
            </a:r>
          </a:p>
        </p:txBody>
      </p:sp>
      <p:sp>
        <p:nvSpPr>
          <p:cNvPr id="18" name="Oval 17"/>
          <p:cNvSpPr/>
          <p:nvPr/>
        </p:nvSpPr>
        <p:spPr>
          <a:xfrm>
            <a:off x="5078777" y="2422339"/>
            <a:ext cx="2001078" cy="2001078"/>
          </a:xfrm>
          <a:prstGeom prst="ellipse">
            <a:avLst/>
          </a:prstGeom>
          <a:solidFill>
            <a:srgbClr val="F95F1C"/>
          </a:solidFill>
          <a:ln>
            <a:solidFill>
              <a:srgbClr val="F95F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ctr"/>
          <a:lstStyle/>
          <a:p>
            <a:pPr algn="ctr"/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UN ECOSISTEMA</a:t>
            </a:r>
            <a:br>
              <a:rPr lang="en-US" sz="1200" b="1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DI FUNZIONI</a:t>
            </a:r>
          </a:p>
        </p:txBody>
      </p:sp>
      <p:sp>
        <p:nvSpPr>
          <p:cNvPr id="19" name="Freeform 1361"/>
          <p:cNvSpPr>
            <a:spLocks noEditPoints="1"/>
          </p:cNvSpPr>
          <p:nvPr/>
        </p:nvSpPr>
        <p:spPr bwMode="auto">
          <a:xfrm>
            <a:off x="5828106" y="2901832"/>
            <a:ext cx="546100" cy="550863"/>
          </a:xfrm>
          <a:custGeom>
            <a:avLst/>
            <a:gdLst>
              <a:gd name="T0" fmla="*/ 80 w 160"/>
              <a:gd name="T1" fmla="*/ 121 h 160"/>
              <a:gd name="T2" fmla="*/ 80 w 160"/>
              <a:gd name="T3" fmla="*/ 116 h 160"/>
              <a:gd name="T4" fmla="*/ 116 w 160"/>
              <a:gd name="T5" fmla="*/ 80 h 160"/>
              <a:gd name="T6" fmla="*/ 146 w 160"/>
              <a:gd name="T7" fmla="*/ 62 h 160"/>
              <a:gd name="T8" fmla="*/ 146 w 160"/>
              <a:gd name="T9" fmla="*/ 36 h 160"/>
              <a:gd name="T10" fmla="*/ 118 w 160"/>
              <a:gd name="T11" fmla="*/ 17 h 160"/>
              <a:gd name="T12" fmla="*/ 98 w 160"/>
              <a:gd name="T13" fmla="*/ 8 h 160"/>
              <a:gd name="T14" fmla="*/ 62 w 160"/>
              <a:gd name="T15" fmla="*/ 8 h 160"/>
              <a:gd name="T16" fmla="*/ 42 w 160"/>
              <a:gd name="T17" fmla="*/ 17 h 160"/>
              <a:gd name="T18" fmla="*/ 14 w 160"/>
              <a:gd name="T19" fmla="*/ 36 h 160"/>
              <a:gd name="T20" fmla="*/ 14 w 160"/>
              <a:gd name="T21" fmla="*/ 62 h 160"/>
              <a:gd name="T22" fmla="*/ 0 w 160"/>
              <a:gd name="T23" fmla="*/ 90 h 160"/>
              <a:gd name="T24" fmla="*/ 21 w 160"/>
              <a:gd name="T25" fmla="*/ 114 h 160"/>
              <a:gd name="T26" fmla="*/ 17 w 160"/>
              <a:gd name="T27" fmla="*/ 130 h 160"/>
              <a:gd name="T28" fmla="*/ 46 w 160"/>
              <a:gd name="T29" fmla="*/ 139 h 160"/>
              <a:gd name="T30" fmla="*/ 70 w 160"/>
              <a:gd name="T31" fmla="*/ 160 h 160"/>
              <a:gd name="T32" fmla="*/ 98 w 160"/>
              <a:gd name="T33" fmla="*/ 146 h 160"/>
              <a:gd name="T34" fmla="*/ 130 w 160"/>
              <a:gd name="T35" fmla="*/ 143 h 160"/>
              <a:gd name="T36" fmla="*/ 143 w 160"/>
              <a:gd name="T37" fmla="*/ 118 h 160"/>
              <a:gd name="T38" fmla="*/ 152 w 160"/>
              <a:gd name="T39" fmla="*/ 98 h 160"/>
              <a:gd name="T40" fmla="*/ 152 w 160"/>
              <a:gd name="T41" fmla="*/ 62 h 160"/>
              <a:gd name="T42" fmla="*/ 141 w 160"/>
              <a:gd name="T43" fmla="*/ 92 h 160"/>
              <a:gd name="T44" fmla="*/ 132 w 160"/>
              <a:gd name="T45" fmla="*/ 115 h 160"/>
              <a:gd name="T46" fmla="*/ 126 w 160"/>
              <a:gd name="T47" fmla="*/ 139 h 160"/>
              <a:gd name="T48" fmla="*/ 113 w 160"/>
              <a:gd name="T49" fmla="*/ 133 h 160"/>
              <a:gd name="T50" fmla="*/ 92 w 160"/>
              <a:gd name="T51" fmla="*/ 152 h 160"/>
              <a:gd name="T52" fmla="*/ 68 w 160"/>
              <a:gd name="T53" fmla="*/ 152 h 160"/>
              <a:gd name="T54" fmla="*/ 47 w 160"/>
              <a:gd name="T55" fmla="*/ 133 h 160"/>
              <a:gd name="T56" fmla="*/ 34 w 160"/>
              <a:gd name="T57" fmla="*/ 139 h 160"/>
              <a:gd name="T58" fmla="*/ 28 w 160"/>
              <a:gd name="T59" fmla="*/ 115 h 160"/>
              <a:gd name="T60" fmla="*/ 19 w 160"/>
              <a:gd name="T61" fmla="*/ 92 h 160"/>
              <a:gd name="T62" fmla="*/ 6 w 160"/>
              <a:gd name="T63" fmla="*/ 70 h 160"/>
              <a:gd name="T64" fmla="*/ 19 w 160"/>
              <a:gd name="T65" fmla="*/ 66 h 160"/>
              <a:gd name="T66" fmla="*/ 21 w 160"/>
              <a:gd name="T67" fmla="*/ 38 h 160"/>
              <a:gd name="T68" fmla="*/ 38 w 160"/>
              <a:gd name="T69" fmla="*/ 21 h 160"/>
              <a:gd name="T70" fmla="*/ 66 w 160"/>
              <a:gd name="T71" fmla="*/ 19 h 160"/>
              <a:gd name="T72" fmla="*/ 70 w 160"/>
              <a:gd name="T73" fmla="*/ 6 h 160"/>
              <a:gd name="T74" fmla="*/ 92 w 160"/>
              <a:gd name="T75" fmla="*/ 19 h 160"/>
              <a:gd name="T76" fmla="*/ 115 w 160"/>
              <a:gd name="T77" fmla="*/ 28 h 160"/>
              <a:gd name="T78" fmla="*/ 139 w 160"/>
              <a:gd name="T79" fmla="*/ 34 h 160"/>
              <a:gd name="T80" fmla="*/ 133 w 160"/>
              <a:gd name="T81" fmla="*/ 47 h 160"/>
              <a:gd name="T82" fmla="*/ 152 w 160"/>
              <a:gd name="T83" fmla="*/ 68 h 160"/>
              <a:gd name="T84" fmla="*/ 80 w 160"/>
              <a:gd name="T85" fmla="*/ 50 h 160"/>
              <a:gd name="T86" fmla="*/ 110 w 160"/>
              <a:gd name="T87" fmla="*/ 80 h 160"/>
              <a:gd name="T88" fmla="*/ 56 w 160"/>
              <a:gd name="T89" fmla="*/ 80 h 160"/>
              <a:gd name="T90" fmla="*/ 80 w 160"/>
              <a:gd name="T91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0">
                <a:moveTo>
                  <a:pt x="80" y="39"/>
                </a:moveTo>
                <a:cubicBezTo>
                  <a:pt x="57" y="39"/>
                  <a:pt x="39" y="57"/>
                  <a:pt x="39" y="80"/>
                </a:cubicBezTo>
                <a:cubicBezTo>
                  <a:pt x="39" y="103"/>
                  <a:pt x="57" y="121"/>
                  <a:pt x="80" y="121"/>
                </a:cubicBezTo>
                <a:cubicBezTo>
                  <a:pt x="103" y="121"/>
                  <a:pt x="121" y="103"/>
                  <a:pt x="121" y="80"/>
                </a:cubicBezTo>
                <a:cubicBezTo>
                  <a:pt x="121" y="57"/>
                  <a:pt x="103" y="39"/>
                  <a:pt x="80" y="39"/>
                </a:cubicBezTo>
                <a:close/>
                <a:moveTo>
                  <a:pt x="80" y="116"/>
                </a:moveTo>
                <a:cubicBezTo>
                  <a:pt x="60" y="116"/>
                  <a:pt x="44" y="100"/>
                  <a:pt x="44" y="80"/>
                </a:cubicBezTo>
                <a:cubicBezTo>
                  <a:pt x="44" y="60"/>
                  <a:pt x="60" y="44"/>
                  <a:pt x="80" y="44"/>
                </a:cubicBezTo>
                <a:cubicBezTo>
                  <a:pt x="100" y="44"/>
                  <a:pt x="116" y="60"/>
                  <a:pt x="116" y="80"/>
                </a:cubicBezTo>
                <a:cubicBezTo>
                  <a:pt x="116" y="100"/>
                  <a:pt x="100" y="116"/>
                  <a:pt x="80" y="116"/>
                </a:cubicBezTo>
                <a:close/>
                <a:moveTo>
                  <a:pt x="152" y="62"/>
                </a:moveTo>
                <a:cubicBezTo>
                  <a:pt x="146" y="62"/>
                  <a:pt x="146" y="62"/>
                  <a:pt x="146" y="62"/>
                </a:cubicBezTo>
                <a:cubicBezTo>
                  <a:pt x="144" y="57"/>
                  <a:pt x="142" y="51"/>
                  <a:pt x="139" y="46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5" y="40"/>
                  <a:pt x="146" y="38"/>
                  <a:pt x="146" y="36"/>
                </a:cubicBezTo>
                <a:cubicBezTo>
                  <a:pt x="146" y="34"/>
                  <a:pt x="145" y="32"/>
                  <a:pt x="143" y="30"/>
                </a:cubicBezTo>
                <a:cubicBezTo>
                  <a:pt x="130" y="17"/>
                  <a:pt x="130" y="17"/>
                  <a:pt x="130" y="17"/>
                </a:cubicBezTo>
                <a:cubicBezTo>
                  <a:pt x="127" y="14"/>
                  <a:pt x="121" y="14"/>
                  <a:pt x="118" y="17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09" y="18"/>
                  <a:pt x="103" y="16"/>
                  <a:pt x="98" y="14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4"/>
                  <a:pt x="94" y="0"/>
                  <a:pt x="9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6" y="0"/>
                  <a:pt x="62" y="4"/>
                  <a:pt x="62" y="8"/>
                </a:cubicBezTo>
                <a:cubicBezTo>
                  <a:pt x="62" y="14"/>
                  <a:pt x="62" y="14"/>
                  <a:pt x="62" y="14"/>
                </a:cubicBezTo>
                <a:cubicBezTo>
                  <a:pt x="57" y="16"/>
                  <a:pt x="51" y="18"/>
                  <a:pt x="46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39" y="14"/>
                  <a:pt x="33" y="14"/>
                  <a:pt x="30" y="17"/>
                </a:cubicBezTo>
                <a:cubicBezTo>
                  <a:pt x="17" y="30"/>
                  <a:pt x="17" y="30"/>
                  <a:pt x="17" y="30"/>
                </a:cubicBezTo>
                <a:cubicBezTo>
                  <a:pt x="15" y="32"/>
                  <a:pt x="14" y="34"/>
                  <a:pt x="14" y="36"/>
                </a:cubicBezTo>
                <a:cubicBezTo>
                  <a:pt x="14" y="38"/>
                  <a:pt x="15" y="40"/>
                  <a:pt x="17" y="42"/>
                </a:cubicBezTo>
                <a:cubicBezTo>
                  <a:pt x="21" y="46"/>
                  <a:pt x="21" y="46"/>
                  <a:pt x="21" y="46"/>
                </a:cubicBezTo>
                <a:cubicBezTo>
                  <a:pt x="18" y="51"/>
                  <a:pt x="16" y="57"/>
                  <a:pt x="14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4" y="62"/>
                  <a:pt x="0" y="66"/>
                  <a:pt x="0" y="7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4" y="98"/>
                  <a:pt x="8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16" y="103"/>
                  <a:pt x="18" y="109"/>
                  <a:pt x="21" y="114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5" y="120"/>
                  <a:pt x="14" y="122"/>
                  <a:pt x="14" y="124"/>
                </a:cubicBezTo>
                <a:cubicBezTo>
                  <a:pt x="14" y="126"/>
                  <a:pt x="15" y="128"/>
                  <a:pt x="17" y="130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3" y="146"/>
                  <a:pt x="39" y="146"/>
                  <a:pt x="42" y="143"/>
                </a:cubicBezTo>
                <a:cubicBezTo>
                  <a:pt x="46" y="139"/>
                  <a:pt x="46" y="139"/>
                  <a:pt x="46" y="139"/>
                </a:cubicBezTo>
                <a:cubicBezTo>
                  <a:pt x="51" y="142"/>
                  <a:pt x="57" y="144"/>
                  <a:pt x="62" y="146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6"/>
                  <a:pt x="66" y="160"/>
                  <a:pt x="7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4" y="160"/>
                  <a:pt x="98" y="156"/>
                  <a:pt x="98" y="152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103" y="144"/>
                  <a:pt x="109" y="142"/>
                  <a:pt x="114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21" y="146"/>
                  <a:pt x="127" y="146"/>
                  <a:pt x="130" y="143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45" y="128"/>
                  <a:pt x="146" y="126"/>
                  <a:pt x="146" y="124"/>
                </a:cubicBezTo>
                <a:cubicBezTo>
                  <a:pt x="146" y="122"/>
                  <a:pt x="145" y="120"/>
                  <a:pt x="143" y="118"/>
                </a:cubicBezTo>
                <a:cubicBezTo>
                  <a:pt x="139" y="114"/>
                  <a:pt x="139" y="114"/>
                  <a:pt x="139" y="114"/>
                </a:cubicBezTo>
                <a:cubicBezTo>
                  <a:pt x="142" y="109"/>
                  <a:pt x="144" y="103"/>
                  <a:pt x="146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6" y="98"/>
                  <a:pt x="160" y="94"/>
                  <a:pt x="160" y="90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60" y="66"/>
                  <a:pt x="156" y="62"/>
                  <a:pt x="152" y="62"/>
                </a:cubicBezTo>
                <a:close/>
                <a:moveTo>
                  <a:pt x="154" y="90"/>
                </a:moveTo>
                <a:cubicBezTo>
                  <a:pt x="154" y="91"/>
                  <a:pt x="153" y="92"/>
                  <a:pt x="152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39" y="101"/>
                  <a:pt x="136" y="107"/>
                  <a:pt x="133" y="113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0" y="123"/>
                  <a:pt x="140" y="125"/>
                  <a:pt x="139" y="126"/>
                </a:cubicBezTo>
                <a:cubicBezTo>
                  <a:pt x="126" y="139"/>
                  <a:pt x="126" y="139"/>
                  <a:pt x="126" y="139"/>
                </a:cubicBezTo>
                <a:cubicBezTo>
                  <a:pt x="125" y="140"/>
                  <a:pt x="123" y="140"/>
                  <a:pt x="122" y="139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07" y="136"/>
                  <a:pt x="101" y="139"/>
                  <a:pt x="94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3"/>
                  <a:pt x="91" y="154"/>
                  <a:pt x="90" y="154"/>
                </a:cubicBezTo>
                <a:cubicBezTo>
                  <a:pt x="70" y="154"/>
                  <a:pt x="70" y="154"/>
                  <a:pt x="70" y="154"/>
                </a:cubicBezTo>
                <a:cubicBezTo>
                  <a:pt x="69" y="154"/>
                  <a:pt x="68" y="153"/>
                  <a:pt x="68" y="152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6" y="141"/>
                  <a:pt x="66" y="141"/>
                  <a:pt x="66" y="141"/>
                </a:cubicBezTo>
                <a:cubicBezTo>
                  <a:pt x="59" y="139"/>
                  <a:pt x="53" y="136"/>
                  <a:pt x="47" y="133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38" y="139"/>
                  <a:pt x="38" y="139"/>
                  <a:pt x="38" y="139"/>
                </a:cubicBezTo>
                <a:cubicBezTo>
                  <a:pt x="37" y="140"/>
                  <a:pt x="35" y="140"/>
                  <a:pt x="34" y="139"/>
                </a:cubicBezTo>
                <a:cubicBezTo>
                  <a:pt x="21" y="126"/>
                  <a:pt x="21" y="126"/>
                  <a:pt x="21" y="126"/>
                </a:cubicBezTo>
                <a:cubicBezTo>
                  <a:pt x="20" y="125"/>
                  <a:pt x="20" y="123"/>
                  <a:pt x="21" y="122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7" y="113"/>
                  <a:pt x="27" y="113"/>
                  <a:pt x="27" y="113"/>
                </a:cubicBezTo>
                <a:cubicBezTo>
                  <a:pt x="24" y="107"/>
                  <a:pt x="21" y="101"/>
                  <a:pt x="19" y="94"/>
                </a:cubicBezTo>
                <a:cubicBezTo>
                  <a:pt x="19" y="92"/>
                  <a:pt x="19" y="92"/>
                  <a:pt x="19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7" y="92"/>
                  <a:pt x="6" y="91"/>
                  <a:pt x="6" y="9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69"/>
                  <a:pt x="7" y="68"/>
                  <a:pt x="8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6"/>
                  <a:pt x="19" y="66"/>
                  <a:pt x="19" y="66"/>
                </a:cubicBezTo>
                <a:cubicBezTo>
                  <a:pt x="21" y="59"/>
                  <a:pt x="24" y="53"/>
                  <a:pt x="27" y="47"/>
                </a:cubicBezTo>
                <a:cubicBezTo>
                  <a:pt x="28" y="45"/>
                  <a:pt x="28" y="45"/>
                  <a:pt x="28" y="45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7"/>
                  <a:pt x="20" y="35"/>
                  <a:pt x="21" y="34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0"/>
                  <a:pt x="37" y="20"/>
                  <a:pt x="38" y="21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53" y="24"/>
                  <a:pt x="59" y="21"/>
                  <a:pt x="66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7"/>
                  <a:pt x="69" y="6"/>
                  <a:pt x="7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1" y="6"/>
                  <a:pt x="92" y="7"/>
                  <a:pt x="92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101" y="21"/>
                  <a:pt x="107" y="24"/>
                  <a:pt x="113" y="27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3" y="20"/>
                  <a:pt x="125" y="20"/>
                  <a:pt x="126" y="21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40" y="35"/>
                  <a:pt x="140" y="37"/>
                  <a:pt x="139" y="38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53"/>
                  <a:pt x="139" y="59"/>
                  <a:pt x="141" y="66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3" y="68"/>
                  <a:pt x="154" y="69"/>
                  <a:pt x="154" y="70"/>
                </a:cubicBezTo>
                <a:lnTo>
                  <a:pt x="154" y="90"/>
                </a:lnTo>
                <a:close/>
                <a:moveTo>
                  <a:pt x="80" y="50"/>
                </a:moveTo>
                <a:cubicBezTo>
                  <a:pt x="64" y="50"/>
                  <a:pt x="50" y="64"/>
                  <a:pt x="50" y="80"/>
                </a:cubicBezTo>
                <a:cubicBezTo>
                  <a:pt x="50" y="96"/>
                  <a:pt x="64" y="110"/>
                  <a:pt x="80" y="110"/>
                </a:cubicBezTo>
                <a:cubicBezTo>
                  <a:pt x="96" y="110"/>
                  <a:pt x="110" y="96"/>
                  <a:pt x="110" y="80"/>
                </a:cubicBezTo>
                <a:cubicBezTo>
                  <a:pt x="110" y="64"/>
                  <a:pt x="96" y="50"/>
                  <a:pt x="80" y="50"/>
                </a:cubicBez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5">
            <a:extLst>
              <a:ext uri="{FF2B5EF4-FFF2-40B4-BE49-F238E27FC236}">
                <a16:creationId xmlns:a16="http://schemas.microsoft.com/office/drawing/2014/main" id="{E9DC4798-9373-E241-982E-0A82709A76CB}"/>
              </a:ext>
            </a:extLst>
          </p:cNvPr>
          <p:cNvSpPr/>
          <p:nvPr/>
        </p:nvSpPr>
        <p:spPr>
          <a:xfrm>
            <a:off x="10482385" y="1372347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5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99074063-8D81-F747-A42A-D37C772728BA}"/>
              </a:ext>
            </a:extLst>
          </p:cNvPr>
          <p:cNvSpPr txBox="1"/>
          <p:nvPr/>
        </p:nvSpPr>
        <p:spPr>
          <a:xfrm>
            <a:off x="9489216" y="2194105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Ogni macro-funzione può essere comunicata con notifiche </a:t>
            </a: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push automatiche o manuali</a:t>
            </a: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52D9A821-21C8-FE4B-9DAA-F571658F2391}"/>
              </a:ext>
            </a:extLst>
          </p:cNvPr>
          <p:cNvSpPr txBox="1"/>
          <p:nvPr/>
        </p:nvSpPr>
        <p:spPr>
          <a:xfrm>
            <a:off x="10080170" y="1998758"/>
            <a:ext cx="1276247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NOTIFICHE PUSH</a:t>
            </a:r>
          </a:p>
        </p:txBody>
      </p:sp>
      <p:sp>
        <p:nvSpPr>
          <p:cNvPr id="30" name="Oval 5">
            <a:extLst>
              <a:ext uri="{FF2B5EF4-FFF2-40B4-BE49-F238E27FC236}">
                <a16:creationId xmlns:a16="http://schemas.microsoft.com/office/drawing/2014/main" id="{AE323E08-A9EB-3448-8615-493773BCE675}"/>
              </a:ext>
            </a:extLst>
          </p:cNvPr>
          <p:cNvSpPr/>
          <p:nvPr/>
        </p:nvSpPr>
        <p:spPr>
          <a:xfrm>
            <a:off x="10656320" y="4765195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6</a:t>
            </a:r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4BC2A222-692F-AB4A-B89A-67976E6F1234}"/>
              </a:ext>
            </a:extLst>
          </p:cNvPr>
          <p:cNvSpPr txBox="1"/>
          <p:nvPr/>
        </p:nvSpPr>
        <p:spPr>
          <a:xfrm>
            <a:off x="9576752" y="5556250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Crea infinite pagine, testi, crea strutturate fotogallery e mostra ai tuoi clienti la</a:t>
            </a: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tua attività</a:t>
            </a:r>
          </a:p>
        </p:txBody>
      </p:sp>
      <p:sp>
        <p:nvSpPr>
          <p:cNvPr id="32" name="TextBox 10">
            <a:extLst>
              <a:ext uri="{FF2B5EF4-FFF2-40B4-BE49-F238E27FC236}">
                <a16:creationId xmlns:a16="http://schemas.microsoft.com/office/drawing/2014/main" id="{FB4FB9B9-4393-4943-B5B5-F06222D0BF71}"/>
              </a:ext>
            </a:extLst>
          </p:cNvPr>
          <p:cNvSpPr txBox="1"/>
          <p:nvPr/>
        </p:nvSpPr>
        <p:spPr>
          <a:xfrm>
            <a:off x="9813288" y="5360008"/>
            <a:ext cx="2069734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CONTENUTI MULTIMEDIALI</a:t>
            </a:r>
          </a:p>
        </p:txBody>
      </p:sp>
      <p:sp>
        <p:nvSpPr>
          <p:cNvPr id="33" name="Oval 5">
            <a:extLst>
              <a:ext uri="{FF2B5EF4-FFF2-40B4-BE49-F238E27FC236}">
                <a16:creationId xmlns:a16="http://schemas.microsoft.com/office/drawing/2014/main" id="{780D5C5E-E916-484E-9ADC-6454F40AA02D}"/>
              </a:ext>
            </a:extLst>
          </p:cNvPr>
          <p:cNvSpPr/>
          <p:nvPr/>
        </p:nvSpPr>
        <p:spPr>
          <a:xfrm>
            <a:off x="1318569" y="4916901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7</a:t>
            </a: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42CB8F81-EF30-B844-B473-4C6C73EB820D}"/>
              </a:ext>
            </a:extLst>
          </p:cNvPr>
          <p:cNvSpPr txBox="1"/>
          <p:nvPr/>
        </p:nvSpPr>
        <p:spPr>
          <a:xfrm>
            <a:off x="239001" y="5707956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Customizzazione dei colori, loghi e grafica della homepage dedicata. Porta il tuo Brand alla massima espressione</a:t>
            </a:r>
          </a:p>
        </p:txBody>
      </p:sp>
      <p:sp>
        <p:nvSpPr>
          <p:cNvPr id="35" name="TextBox 10">
            <a:extLst>
              <a:ext uri="{FF2B5EF4-FFF2-40B4-BE49-F238E27FC236}">
                <a16:creationId xmlns:a16="http://schemas.microsoft.com/office/drawing/2014/main" id="{B283C638-D367-2741-824F-377859657DF4}"/>
              </a:ext>
            </a:extLst>
          </p:cNvPr>
          <p:cNvSpPr txBox="1"/>
          <p:nvPr/>
        </p:nvSpPr>
        <p:spPr>
          <a:xfrm>
            <a:off x="542414" y="5520179"/>
            <a:ext cx="2087110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DESIGN PERSONALIZZABILE</a:t>
            </a:r>
          </a:p>
        </p:txBody>
      </p:sp>
      <p:sp>
        <p:nvSpPr>
          <p:cNvPr id="37" name="Oval 5">
            <a:extLst>
              <a:ext uri="{FF2B5EF4-FFF2-40B4-BE49-F238E27FC236}">
                <a16:creationId xmlns:a16="http://schemas.microsoft.com/office/drawing/2014/main" id="{A69B61F4-D289-DF41-A1FC-20D475D32849}"/>
              </a:ext>
            </a:extLst>
          </p:cNvPr>
          <p:cNvSpPr/>
          <p:nvPr/>
        </p:nvSpPr>
        <p:spPr>
          <a:xfrm>
            <a:off x="1780703" y="659112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8</a:t>
            </a: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id="{6B744C0E-C109-4446-AD2B-0ACEEFBCB93E}"/>
              </a:ext>
            </a:extLst>
          </p:cNvPr>
          <p:cNvSpPr txBox="1"/>
          <p:nvPr/>
        </p:nvSpPr>
        <p:spPr>
          <a:xfrm>
            <a:off x="701135" y="1450167"/>
            <a:ext cx="2622218" cy="4755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Crea nel Back-End il tuo Team e dividi la gestione di ogni aspetto al tuo Staff</a:t>
            </a:r>
          </a:p>
        </p:txBody>
      </p:sp>
      <p:sp>
        <p:nvSpPr>
          <p:cNvPr id="39" name="TextBox 10">
            <a:extLst>
              <a:ext uri="{FF2B5EF4-FFF2-40B4-BE49-F238E27FC236}">
                <a16:creationId xmlns:a16="http://schemas.microsoft.com/office/drawing/2014/main" id="{C9719E5E-ED86-2748-9D76-C21C7727A878}"/>
              </a:ext>
            </a:extLst>
          </p:cNvPr>
          <p:cNvSpPr txBox="1"/>
          <p:nvPr/>
        </p:nvSpPr>
        <p:spPr>
          <a:xfrm>
            <a:off x="905925" y="1260509"/>
            <a:ext cx="2222468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GESTIONE MULTI OPERATORE</a:t>
            </a:r>
          </a:p>
        </p:txBody>
      </p:sp>
    </p:spTree>
    <p:extLst>
      <p:ext uri="{BB962C8B-B14F-4D97-AF65-F5344CB8AC3E}">
        <p14:creationId xmlns:p14="http://schemas.microsoft.com/office/powerpoint/2010/main" val="17301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7" grpId="0" animBg="1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226" y="1005215"/>
            <a:ext cx="8741546" cy="642521"/>
          </a:xfrm>
        </p:spPr>
        <p:txBody>
          <a:bodyPr/>
          <a:lstStyle/>
          <a:p>
            <a:r>
              <a:rPr lang="en-US" dirty="0"/>
              <a:t>PERCHÉ LO STRUMENTO PERFETTO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55799" y="1647736"/>
            <a:ext cx="8510973" cy="22760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Negli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ultimi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anni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il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costante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sviluppo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della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tecnologia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mobile e la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sua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incredibile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facilità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d’utilizzo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hanno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portato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il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pubblico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ad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avvalersi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sempre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più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dispotivi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mobili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per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usufruire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dei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servizi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quotidiani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 E-commerce, delivery,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dettaglianti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attività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commerciali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ogni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tipo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hanno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quindi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la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possibilità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inserirsi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in una fetta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mercato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che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fin’ora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era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accessibile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solamente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a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grandi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aziende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con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alti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budget.</a:t>
            </a:r>
          </a:p>
          <a:p>
            <a:pPr algn="ctr"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EasyAppear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permette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con un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investimento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minimo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la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creazione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un’App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Mobile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dedicata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all’attività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che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il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vostro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cliente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potrà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far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scaricare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per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offrire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ai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suoi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utenti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servizi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4.0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ogni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genere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L’innovazione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 la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massima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versatilità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questo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prodotto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rende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possibile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l’abbattimento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dei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costi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produzione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e di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assistenza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 </a:t>
            </a: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In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definitiva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I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nostri</a:t>
            </a:r>
            <a:r>
              <a:rPr lang="en-US" sz="1000">
                <a:solidFill>
                  <a:schemeClr val="tx1">
                    <a:alpha val="70000"/>
                  </a:schemeClr>
                </a:solidFill>
              </a:rPr>
              <a:t> clienti avranno a disposizione un’App Mobile totalmente gestibile da un Back-End cloud e modificabile in ogni momento senza la necessità di aggiornamenti continui sugli App Stores. </a:t>
            </a: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Un mondo di funzioni (e-commerce, fidelity, notifiche push, infiniti contenuti multimediali….) tutto creato su misura per garantire al cliente uno strumento potentissimo di business marketing, comunicare con I propri clienti ed ottenere il massimo delle prestazioni in termini di conversione del target e fidelizzazione.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05FD87F-A097-4F45-9B43-84BE59AD2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85" y="3429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42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D2EDE9AF-AC09-9347-AEE1-37E5153A5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491"/>
            <a:ext cx="12192000" cy="6692766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20</a:t>
            </a:fld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0" y="1794799"/>
            <a:ext cx="4387722" cy="438772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956675" y="2608127"/>
            <a:ext cx="1617717" cy="1617717"/>
          </a:xfrm>
          <a:prstGeom prst="ellipse">
            <a:avLst/>
          </a:prstGeom>
          <a:solidFill>
            <a:srgbClr val="F95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788168" y="2441121"/>
            <a:ext cx="1954730" cy="1954737"/>
          </a:xfrm>
          <a:prstGeom prst="line">
            <a:avLst/>
          </a:prstGeom>
          <a:ln w="25400">
            <a:solidFill>
              <a:srgbClr val="F95F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29527" y="803540"/>
            <a:ext cx="4507644" cy="83099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4800" b="1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Notifiche Push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3391" y="1574856"/>
            <a:ext cx="4201471" cy="3933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>
                <a:ea typeface="Playfair Display" charset="0"/>
                <a:cs typeface="Playfair Display" charset="0"/>
              </a:rPr>
              <a:t>La comunicazione immediata</a:t>
            </a:r>
            <a:endParaRPr lang="en-US" sz="2400" dirty="0">
              <a:ea typeface="Playfair Display" charset="0"/>
              <a:cs typeface="Playfair Display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58866" y="1420967"/>
            <a:ext cx="208993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Il Marketing per Mobile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04279" y="1660087"/>
            <a:ext cx="3634435" cy="16758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Avvisa I tuoi clienti tramite notifica istantanea o programmata le nuove promozioni, gli aggiornamenti sugli ordini e l’attivazione di offerte a loro dedicate.</a:t>
            </a:r>
          </a:p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Grazie ai filtri riuscirai a targettizzare i destinatari e richiamarli ad un’azione specifica, le conversioni non sono mai state così semplici ed immediate. </a:t>
            </a:r>
          </a:p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Collega la notifica ad una pagina, i tuoi clienti verranno subito re-indirizzati li dopo aver letto la tua comunicazione.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9240067" y="4887310"/>
            <a:ext cx="1970690" cy="197069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97A31E8A-B58D-4741-BEAD-BA724A976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39685" y="3056602"/>
            <a:ext cx="651696" cy="744795"/>
          </a:xfrm>
          <a:prstGeom prst="rect">
            <a:avLst/>
          </a:prstGeom>
        </p:spPr>
      </p:pic>
      <p:sp>
        <p:nvSpPr>
          <p:cNvPr id="16" name="TextBox 13">
            <a:extLst>
              <a:ext uri="{FF2B5EF4-FFF2-40B4-BE49-F238E27FC236}">
                <a16:creationId xmlns:a16="http://schemas.microsoft.com/office/drawing/2014/main" id="{732B24AF-5EE8-3F4A-BEB8-CA9C1E172EB0}"/>
              </a:ext>
            </a:extLst>
          </p:cNvPr>
          <p:cNvSpPr txBox="1"/>
          <p:nvPr/>
        </p:nvSpPr>
        <p:spPr>
          <a:xfrm>
            <a:off x="3075213" y="1925678"/>
            <a:ext cx="3634435" cy="4755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Invia ai tuoi clienti </a:t>
            </a:r>
            <a:r>
              <a:rPr lang="en-US" sz="1000" b="1" dirty="0">
                <a:solidFill>
                  <a:schemeClr val="tx1">
                    <a:alpha val="70000"/>
                  </a:schemeClr>
                </a:solidFill>
              </a:rPr>
              <a:t>gli auguri per il loro compleanno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con una offerta in regalo! Si stupiranno di quanto tieni a loro!</a:t>
            </a:r>
          </a:p>
        </p:txBody>
      </p:sp>
    </p:spTree>
    <p:extLst>
      <p:ext uri="{BB962C8B-B14F-4D97-AF65-F5344CB8AC3E}">
        <p14:creationId xmlns:p14="http://schemas.microsoft.com/office/powerpoint/2010/main" val="204540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21</a:t>
            </a:fld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0" y="1794799"/>
            <a:ext cx="4387722" cy="438772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956675" y="2608127"/>
            <a:ext cx="1617717" cy="1617717"/>
          </a:xfrm>
          <a:prstGeom prst="ellipse">
            <a:avLst/>
          </a:prstGeom>
          <a:solidFill>
            <a:srgbClr val="F95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788168" y="2441121"/>
            <a:ext cx="1954730" cy="1954737"/>
          </a:xfrm>
          <a:prstGeom prst="line">
            <a:avLst/>
          </a:prstGeom>
          <a:ln w="25400">
            <a:solidFill>
              <a:srgbClr val="F95F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29527" y="803540"/>
            <a:ext cx="5963171" cy="707886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4000" b="1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Contenuti Multimediali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3391" y="1574856"/>
            <a:ext cx="3499612" cy="3933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>
                <a:ea typeface="Playfair Display" charset="0"/>
                <a:cs typeface="Playfair Display" charset="0"/>
              </a:rPr>
              <a:t>Mostra al mondo Chi Sei</a:t>
            </a:r>
            <a:endParaRPr lang="en-US" sz="2400" dirty="0">
              <a:ea typeface="Playfair Display" charset="0"/>
              <a:cs typeface="Playfair Display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90130" y="1420967"/>
            <a:ext cx="3154858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Popola la tua App con i tuoi contenuti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85290" y="1895957"/>
            <a:ext cx="4159698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Crea la tua struttura di pagine personalizzata, fai navigare l’utente verso le informazioni che tu vuoi mostrargli.</a:t>
            </a:r>
          </a:p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Scrivi e personalizza la sezione editoriale della tua app e coadiuva tutto con un comparto grafico all’altezza.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9240067" y="4887310"/>
            <a:ext cx="1970690" cy="197069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4BF3E7BB-A366-FB43-88EC-D97E50066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96235" y="2994931"/>
            <a:ext cx="738595" cy="844108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5282E534-8225-964E-B595-E7E33E0E5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458" y="2188176"/>
            <a:ext cx="2626776" cy="4669824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ADB514FF-FEEE-E34D-837F-749F7729FD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846" y="2852347"/>
            <a:ext cx="2342397" cy="416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81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22</a:t>
            </a:fld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0" y="1794799"/>
            <a:ext cx="4387722" cy="438772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956675" y="2608127"/>
            <a:ext cx="1617717" cy="1617717"/>
          </a:xfrm>
          <a:prstGeom prst="ellipse">
            <a:avLst/>
          </a:prstGeom>
          <a:solidFill>
            <a:srgbClr val="F95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788168" y="2441121"/>
            <a:ext cx="1954730" cy="1954737"/>
          </a:xfrm>
          <a:prstGeom prst="line">
            <a:avLst/>
          </a:prstGeom>
          <a:ln w="25400">
            <a:solidFill>
              <a:srgbClr val="F95F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47939" y="567979"/>
            <a:ext cx="4768934" cy="95410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800" b="1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LA MASSIMA ESPRESSIONE </a:t>
            </a:r>
          </a:p>
          <a:p>
            <a:r>
              <a:rPr lang="en-US" sz="2800" b="1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DEL TUO BRAND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3391" y="1574856"/>
            <a:ext cx="3329438" cy="3933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>
                <a:ea typeface="Playfair Display" charset="0"/>
                <a:cs typeface="Playfair Display" charset="0"/>
              </a:rPr>
              <a:t>Personalizza la tua App</a:t>
            </a:r>
            <a:endParaRPr lang="en-US" sz="2400" dirty="0">
              <a:ea typeface="Playfair Display" charset="0"/>
              <a:cs typeface="Playfair Display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90130" y="1420967"/>
            <a:ext cx="315485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Disegnala a modo tuo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85290" y="1895957"/>
            <a:ext cx="4159698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Dai uno stile grafico accattivante, personalizza le icone, metti un video in homepage e tanto altro. Abbiamo cercato di rendere le nostre app facilmente customizzabili e adattabili alle maggiori esigenze grafiche del mercato. </a:t>
            </a:r>
            <a:r>
              <a:rPr lang="en-US" sz="1000" b="1" dirty="0">
                <a:solidFill>
                  <a:schemeClr val="tx1">
                    <a:alpha val="70000"/>
                  </a:schemeClr>
                </a:solidFill>
              </a:rPr>
              <a:t>Rendi il tuo Brand tascabile per i clienti!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9240067" y="4887310"/>
            <a:ext cx="1970690" cy="197069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>
            <a:extLst>
              <a:ext uri="{FF2B5EF4-FFF2-40B4-BE49-F238E27FC236}">
                <a16:creationId xmlns:a16="http://schemas.microsoft.com/office/drawing/2014/main" id="{4420720F-764F-B14A-AD8A-4784591AB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552" y="2546660"/>
            <a:ext cx="6011524" cy="450864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F647F5C4-0CF1-4843-81FC-5AB941726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045" y="2615136"/>
            <a:ext cx="5781787" cy="4336340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98B5854E-64C8-3348-8049-FBB6F8B10D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852" y="2598535"/>
            <a:ext cx="5873193" cy="4404895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C7118C9D-F72D-3248-9E85-7CB93EC39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629" y="2619897"/>
            <a:ext cx="5819041" cy="4364281"/>
          </a:xfrm>
          <a:prstGeom prst="rect">
            <a:avLst/>
          </a:prstGeom>
        </p:spPr>
      </p:pic>
      <p:pic>
        <p:nvPicPr>
          <p:cNvPr id="23" name="Elemento grafico 22">
            <a:extLst>
              <a:ext uri="{FF2B5EF4-FFF2-40B4-BE49-F238E27FC236}">
                <a16:creationId xmlns:a16="http://schemas.microsoft.com/office/drawing/2014/main" id="{79D4B1B6-FC42-3F45-9938-CE9E2C28C0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65125" y="3003467"/>
            <a:ext cx="876784" cy="77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0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492CD055-45D7-C84F-8078-A9F194D3E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975" y="-320791"/>
            <a:ext cx="12471918" cy="935393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7DB2CC4D-6081-A64B-BA22-DA9B954B985A}"/>
              </a:ext>
            </a:extLst>
          </p:cNvPr>
          <p:cNvSpPr/>
          <p:nvPr/>
        </p:nvSpPr>
        <p:spPr>
          <a:xfrm>
            <a:off x="2231472" y="352338"/>
            <a:ext cx="7659148" cy="147646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Box 12"/>
          <p:cNvSpPr txBox="1"/>
          <p:nvPr/>
        </p:nvSpPr>
        <p:spPr>
          <a:xfrm>
            <a:off x="3971731" y="474727"/>
            <a:ext cx="424853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CONTROLLA LA TUA APP OVUNQUE TU SIA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81993" y="782504"/>
            <a:ext cx="6828014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Con un back-end web totalmente responsive, non dovrai far altro che accedere ed usare la tua App in qualsiasi situazione. Che tu sia in viaggio o a casa, invia notifiche ai tuoi clienti, monitora i tuoi ordini e crea contenuti su misura per i tuoi utenti! </a:t>
            </a:r>
          </a:p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chemeClr val="tx1">
                    <a:alpha val="70000"/>
                  </a:schemeClr>
                </a:solidFill>
              </a:rPr>
              <a:t>Marketing è anche saper reagire nel momento più opportuno, e non sai mai quando sarà.</a:t>
            </a:r>
          </a:p>
        </p:txBody>
      </p:sp>
    </p:spTree>
    <p:extLst>
      <p:ext uri="{BB962C8B-B14F-4D97-AF65-F5344CB8AC3E}">
        <p14:creationId xmlns:p14="http://schemas.microsoft.com/office/powerpoint/2010/main" val="134963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EXTRA SEMPRE PRESENTI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24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61693" y="2360637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955800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007" y="2381657"/>
            <a:ext cx="192520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Moduli personalizzati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53049" y="2727367"/>
            <a:ext cx="2153193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Crea i tuoi moduli da far compilare agli utenti, richiedi informazioni, fai sondaggi e crea interazione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796452" y="2360637"/>
            <a:ext cx="1277069" cy="127707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90559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97766" y="2381657"/>
            <a:ext cx="1184555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Filtri e Target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7808" y="2727367"/>
            <a:ext cx="2153193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Raggruppa i tuoi utenti per gusti, localizzazione, compleanni e tanto altro. Invia promozioni mirate e comunicazioni dedicate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961693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955800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63007" y="4359100"/>
            <a:ext cx="23772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Attivazione con messaggio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53049" y="4704810"/>
            <a:ext cx="2153193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Vuoi una certezza dell’affidabilità dei tuoi clienti registrati? Fai attivare il loro account da un’autenticazione SMS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6796452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6790559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97766" y="4359100"/>
            <a:ext cx="2079095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Scansionamento Codici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87808" y="4704810"/>
            <a:ext cx="2153193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Ricerca prodotti tramite codice a barre o Scansiona il QR code delle pagine con il comodo tool in App</a:t>
            </a:r>
          </a:p>
        </p:txBody>
      </p:sp>
    </p:spTree>
    <p:extLst>
      <p:ext uri="{BB962C8B-B14F-4D97-AF65-F5344CB8AC3E}">
        <p14:creationId xmlns:p14="http://schemas.microsoft.com/office/powerpoint/2010/main" val="107045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62755F91-3B50-2D41-BD2C-2731B0D06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112" y="-680129"/>
            <a:ext cx="12558065" cy="8372834"/>
          </a:xfrm>
          <a:prstGeom prst="rect">
            <a:avLst/>
          </a:prstGeom>
        </p:spPr>
      </p:pic>
      <p:sp>
        <p:nvSpPr>
          <p:cNvPr id="7" name="Titolo 6">
            <a:extLst>
              <a:ext uri="{FF2B5EF4-FFF2-40B4-BE49-F238E27FC236}">
                <a16:creationId xmlns:a16="http://schemas.microsoft.com/office/drawing/2014/main" id="{9FF7404A-1CC2-4240-B3B9-2F0738CB0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885" y="388704"/>
            <a:ext cx="8741546" cy="642521"/>
          </a:xfrm>
        </p:spPr>
        <p:txBody>
          <a:bodyPr/>
          <a:lstStyle/>
          <a:p>
            <a:pPr algn="l"/>
            <a:r>
              <a:rPr lang="it-IT">
                <a:solidFill>
                  <a:schemeClr val="bg1"/>
                </a:solidFill>
              </a:rPr>
              <a:t>FACCIAMO UN ESEMPIO DI </a:t>
            </a:r>
            <a:br>
              <a:rPr lang="it-IT">
                <a:solidFill>
                  <a:schemeClr val="bg1"/>
                </a:solidFill>
              </a:rPr>
            </a:br>
            <a:r>
              <a:rPr lang="it-IT">
                <a:solidFill>
                  <a:schemeClr val="bg1"/>
                </a:solidFill>
              </a:rPr>
              <a:t>FLUSSO PROMOZIONALE</a:t>
            </a:r>
          </a:p>
        </p:txBody>
      </p:sp>
    </p:spTree>
    <p:extLst>
      <p:ext uri="{BB962C8B-B14F-4D97-AF65-F5344CB8AC3E}">
        <p14:creationId xmlns:p14="http://schemas.microsoft.com/office/powerpoint/2010/main" val="155700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B7F0DFE6-23D4-8844-B595-5A46C650A1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60052" y="6354830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9" name="Elemento grafico 58">
            <a:extLst>
              <a:ext uri="{FF2B5EF4-FFF2-40B4-BE49-F238E27FC236}">
                <a16:creationId xmlns:a16="http://schemas.microsoft.com/office/drawing/2014/main" id="{18DBECFF-60FE-4247-9FBE-39891D53F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0394" y="137190"/>
            <a:ext cx="6240710" cy="6240710"/>
          </a:xfrm>
          <a:prstGeom prst="rect">
            <a:avLst/>
          </a:prstGeom>
        </p:spPr>
      </p:pic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28D8E4E9-71C1-3040-A652-3DB531A35683}"/>
              </a:ext>
            </a:extLst>
          </p:cNvPr>
          <p:cNvSpPr txBox="1"/>
          <p:nvPr/>
        </p:nvSpPr>
        <p:spPr>
          <a:xfrm>
            <a:off x="1451295" y="1300294"/>
            <a:ext cx="1493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/>
              <a:t>Il cliente</a:t>
            </a:r>
          </a:p>
          <a:p>
            <a:r>
              <a:rPr lang="it-IT" sz="1400" b="1"/>
              <a:t>Scarica l’App e si registra</a:t>
            </a:r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3D75BE6B-C82E-B140-84FE-0F613A199D5A}"/>
              </a:ext>
            </a:extLst>
          </p:cNvPr>
          <p:cNvSpPr txBox="1"/>
          <p:nvPr/>
        </p:nvSpPr>
        <p:spPr>
          <a:xfrm>
            <a:off x="4001199" y="1300294"/>
            <a:ext cx="1493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/>
              <a:t>Riceve una notifica push promozionale</a:t>
            </a:r>
          </a:p>
        </p:txBody>
      </p:sp>
      <p:sp>
        <p:nvSpPr>
          <p:cNvPr id="62" name="CasellaDiTesto 61">
            <a:extLst>
              <a:ext uri="{FF2B5EF4-FFF2-40B4-BE49-F238E27FC236}">
                <a16:creationId xmlns:a16="http://schemas.microsoft.com/office/drawing/2014/main" id="{8CD88B6C-2E8D-5E41-A103-228A331A7A31}"/>
              </a:ext>
            </a:extLst>
          </p:cNvPr>
          <p:cNvSpPr txBox="1"/>
          <p:nvPr/>
        </p:nvSpPr>
        <p:spPr>
          <a:xfrm>
            <a:off x="4001198" y="4516823"/>
            <a:ext cx="1493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/>
              <a:t>Acquista da App e ottiene punti fidelity</a:t>
            </a:r>
          </a:p>
        </p:txBody>
      </p: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0412CBFD-70BE-B54E-9719-C5129EA124A9}"/>
              </a:ext>
            </a:extLst>
          </p:cNvPr>
          <p:cNvSpPr txBox="1"/>
          <p:nvPr/>
        </p:nvSpPr>
        <p:spPr>
          <a:xfrm>
            <a:off x="1307984" y="4307098"/>
            <a:ext cx="1493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/>
              <a:t>Usa i punti per fare altri acquisti o ottenere coupon </a:t>
            </a:r>
          </a:p>
        </p:txBody>
      </p:sp>
      <p:pic>
        <p:nvPicPr>
          <p:cNvPr id="65" name="Elemento grafico 64">
            <a:extLst>
              <a:ext uri="{FF2B5EF4-FFF2-40B4-BE49-F238E27FC236}">
                <a16:creationId xmlns:a16="http://schemas.microsoft.com/office/drawing/2014/main" id="{BF8397FA-086B-B14D-8B53-F369D81149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8337" y="2610616"/>
            <a:ext cx="1124824" cy="1124824"/>
          </a:xfrm>
          <a:prstGeom prst="rect">
            <a:avLst/>
          </a:prstGeom>
        </p:spPr>
      </p:pic>
      <p:sp>
        <p:nvSpPr>
          <p:cNvPr id="66" name="CasellaDiTesto 65">
            <a:extLst>
              <a:ext uri="{FF2B5EF4-FFF2-40B4-BE49-F238E27FC236}">
                <a16:creationId xmlns:a16="http://schemas.microsoft.com/office/drawing/2014/main" id="{F07755AA-CBFF-4547-9C43-FCDCF8127BEF}"/>
              </a:ext>
            </a:extLst>
          </p:cNvPr>
          <p:cNvSpPr txBox="1"/>
          <p:nvPr/>
        </p:nvSpPr>
        <p:spPr>
          <a:xfrm>
            <a:off x="1124824" y="897406"/>
            <a:ext cx="225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7" name="CasellaDiTesto 66">
            <a:extLst>
              <a:ext uri="{FF2B5EF4-FFF2-40B4-BE49-F238E27FC236}">
                <a16:creationId xmlns:a16="http://schemas.microsoft.com/office/drawing/2014/main" id="{21515F6B-E6D1-C24F-A9BF-A1ADFF13AB4A}"/>
              </a:ext>
            </a:extLst>
          </p:cNvPr>
          <p:cNvSpPr txBox="1"/>
          <p:nvPr/>
        </p:nvSpPr>
        <p:spPr>
          <a:xfrm>
            <a:off x="5336457" y="897406"/>
            <a:ext cx="225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3F26B2BE-D628-D74D-B295-BCB58599EDEA}"/>
              </a:ext>
            </a:extLst>
          </p:cNvPr>
          <p:cNvSpPr txBox="1"/>
          <p:nvPr/>
        </p:nvSpPr>
        <p:spPr>
          <a:xfrm>
            <a:off x="5381886" y="5124196"/>
            <a:ext cx="225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9" name="CasellaDiTesto 68">
            <a:extLst>
              <a:ext uri="{FF2B5EF4-FFF2-40B4-BE49-F238E27FC236}">
                <a16:creationId xmlns:a16="http://schemas.microsoft.com/office/drawing/2014/main" id="{1BD9246C-9A2E-D346-AB69-AF17FDD88A57}"/>
              </a:ext>
            </a:extLst>
          </p:cNvPr>
          <p:cNvSpPr txBox="1"/>
          <p:nvPr/>
        </p:nvSpPr>
        <p:spPr>
          <a:xfrm>
            <a:off x="1149991" y="5124196"/>
            <a:ext cx="225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3C31A6-9A5A-BB4A-BAA9-A3212BC8CC47}"/>
              </a:ext>
            </a:extLst>
          </p:cNvPr>
          <p:cNvSpPr txBox="1"/>
          <p:nvPr/>
        </p:nvSpPr>
        <p:spPr>
          <a:xfrm>
            <a:off x="6470650" y="2275773"/>
            <a:ext cx="5308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Il cliente con l’App sul proprio dispositivo, </a:t>
            </a:r>
            <a:r>
              <a:rPr lang="it-IT" sz="1400" b="1">
                <a:solidFill>
                  <a:srgbClr val="F95F1C"/>
                </a:solidFill>
              </a:rPr>
              <a:t>riceve una notifica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promozionale, una volta letta, la notifica lo reindirizzerà direttamente alla </a:t>
            </a:r>
            <a:r>
              <a:rPr lang="it-IT" sz="1400" b="1">
                <a:solidFill>
                  <a:srgbClr val="F95F1C"/>
                </a:solidFill>
              </a:rPr>
              <a:t>pagina dei prodotti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, pronti per essere acquistati. </a:t>
            </a:r>
          </a:p>
          <a:p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Al completamento della transazione il cliente </a:t>
            </a:r>
            <a:r>
              <a:rPr lang="it-IT" sz="1400" b="1">
                <a:solidFill>
                  <a:srgbClr val="F95F1C"/>
                </a:solidFill>
              </a:rPr>
              <a:t>riceverà automaticamente dei punti Fidelity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 sulla sua Card. </a:t>
            </a:r>
          </a:p>
          <a:p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Utilizzerà poi questi punti per </a:t>
            </a:r>
            <a:r>
              <a:rPr lang="it-IT" sz="1400" b="1">
                <a:solidFill>
                  <a:srgbClr val="00B050"/>
                </a:solidFill>
              </a:rPr>
              <a:t>ottenere dei Coupon da bruciare in sede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it-IT" sz="1400" b="1">
                <a:solidFill>
                  <a:srgbClr val="00B050"/>
                </a:solidFill>
              </a:rPr>
              <a:t>oppure concluderà un altro acquisto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in App, alimentando il circolo della fidelizzazione</a:t>
            </a:r>
          </a:p>
        </p:txBody>
      </p:sp>
    </p:spTree>
    <p:extLst>
      <p:ext uri="{BB962C8B-B14F-4D97-AF65-F5344CB8AC3E}">
        <p14:creationId xmlns:p14="http://schemas.microsoft.com/office/powerpoint/2010/main" val="139274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rc 2">
            <a:extLst>
              <a:ext uri="{FF2B5EF4-FFF2-40B4-BE49-F238E27FC236}">
                <a16:creationId xmlns:a16="http://schemas.microsoft.com/office/drawing/2014/main" id="{B4AEF08F-9FDB-5A4E-B304-48120C4F82CC}"/>
              </a:ext>
            </a:extLst>
          </p:cNvPr>
          <p:cNvSpPr/>
          <p:nvPr/>
        </p:nvSpPr>
        <p:spPr>
          <a:xfrm rot="17100000">
            <a:off x="8101723" y="1669424"/>
            <a:ext cx="4156792" cy="4156792"/>
          </a:xfrm>
          <a:prstGeom prst="arc">
            <a:avLst/>
          </a:prstGeom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7866994" y="3145907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806075" y="5215415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791326" y="3145907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5796396" y="1096769"/>
            <a:ext cx="566185" cy="566186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Arc 2"/>
          <p:cNvSpPr/>
          <p:nvPr/>
        </p:nvSpPr>
        <p:spPr>
          <a:xfrm>
            <a:off x="3860146" y="1596136"/>
            <a:ext cx="4156792" cy="4156792"/>
          </a:xfrm>
          <a:prstGeom prst="arc">
            <a:avLst/>
          </a:prstGeom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53360" y="-1213945"/>
            <a:ext cx="9969146" cy="9514489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041913" y="1374913"/>
            <a:ext cx="4108174" cy="4108174"/>
          </a:xfrm>
          <a:prstGeom prst="ellipse">
            <a:avLst/>
          </a:prstGeom>
          <a:noFill/>
          <a:ln w="635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803223" y="1105072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5803223" y="5199994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3793779" y="3145907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7866994" y="3145907"/>
            <a:ext cx="566186" cy="566186"/>
          </a:xfrm>
          <a:prstGeom prst="ellipse">
            <a:avLst/>
          </a:prstGeom>
          <a:solidFill>
            <a:schemeClr val="bg1"/>
          </a:solidFill>
          <a:ln w="12700"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01295" y="1479494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Ottimo per acquistare prodotti da App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Versatile per Ristorazione (food-delivery)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 dettaglianti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01295" y="1225298"/>
            <a:ext cx="1016432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E-COMMERCE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00288" y="3501153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 completo sistema di fidelizzazione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Smaterializzazione della card del cliente 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 App e gestione di infinite attività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00288" y="3253408"/>
            <a:ext cx="660437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FIDELITY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61002" y="3632725"/>
            <a:ext cx="1987712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Possibilità di gestire prodotti a noleggio con monitoring d’utilizzo lato cliente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64772" y="3253408"/>
            <a:ext cx="583942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RENTAL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01295" y="5587668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Supporto ad EasyList, funzione per il ricevimento di prenotazioni con sistema di gestione file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01295" y="5347779"/>
            <a:ext cx="738985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BOOKING</a:t>
            </a:r>
          </a:p>
        </p:txBody>
      </p:sp>
      <p:sp>
        <p:nvSpPr>
          <p:cNvPr id="18" name="Oval 17"/>
          <p:cNvSpPr/>
          <p:nvPr/>
        </p:nvSpPr>
        <p:spPr>
          <a:xfrm>
            <a:off x="5078777" y="2422339"/>
            <a:ext cx="2001078" cy="2001078"/>
          </a:xfrm>
          <a:prstGeom prst="ellipse">
            <a:avLst/>
          </a:prstGeom>
          <a:solidFill>
            <a:srgbClr val="F95F1C"/>
          </a:solidFill>
          <a:ln>
            <a:solidFill>
              <a:srgbClr val="F95F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ctr"/>
          <a:lstStyle/>
          <a:p>
            <a:pPr algn="ctr"/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UN ECOSISTEMA</a:t>
            </a:r>
            <a:br>
              <a:rPr lang="en-US" sz="1200" b="1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DI FUNZIONI</a:t>
            </a:r>
          </a:p>
        </p:txBody>
      </p:sp>
      <p:sp>
        <p:nvSpPr>
          <p:cNvPr id="19" name="Freeform 1361"/>
          <p:cNvSpPr>
            <a:spLocks noEditPoints="1"/>
          </p:cNvSpPr>
          <p:nvPr/>
        </p:nvSpPr>
        <p:spPr bwMode="auto">
          <a:xfrm>
            <a:off x="5828106" y="2901832"/>
            <a:ext cx="546100" cy="550863"/>
          </a:xfrm>
          <a:custGeom>
            <a:avLst/>
            <a:gdLst>
              <a:gd name="T0" fmla="*/ 80 w 160"/>
              <a:gd name="T1" fmla="*/ 121 h 160"/>
              <a:gd name="T2" fmla="*/ 80 w 160"/>
              <a:gd name="T3" fmla="*/ 116 h 160"/>
              <a:gd name="T4" fmla="*/ 116 w 160"/>
              <a:gd name="T5" fmla="*/ 80 h 160"/>
              <a:gd name="T6" fmla="*/ 146 w 160"/>
              <a:gd name="T7" fmla="*/ 62 h 160"/>
              <a:gd name="T8" fmla="*/ 146 w 160"/>
              <a:gd name="T9" fmla="*/ 36 h 160"/>
              <a:gd name="T10" fmla="*/ 118 w 160"/>
              <a:gd name="T11" fmla="*/ 17 h 160"/>
              <a:gd name="T12" fmla="*/ 98 w 160"/>
              <a:gd name="T13" fmla="*/ 8 h 160"/>
              <a:gd name="T14" fmla="*/ 62 w 160"/>
              <a:gd name="T15" fmla="*/ 8 h 160"/>
              <a:gd name="T16" fmla="*/ 42 w 160"/>
              <a:gd name="T17" fmla="*/ 17 h 160"/>
              <a:gd name="T18" fmla="*/ 14 w 160"/>
              <a:gd name="T19" fmla="*/ 36 h 160"/>
              <a:gd name="T20" fmla="*/ 14 w 160"/>
              <a:gd name="T21" fmla="*/ 62 h 160"/>
              <a:gd name="T22" fmla="*/ 0 w 160"/>
              <a:gd name="T23" fmla="*/ 90 h 160"/>
              <a:gd name="T24" fmla="*/ 21 w 160"/>
              <a:gd name="T25" fmla="*/ 114 h 160"/>
              <a:gd name="T26" fmla="*/ 17 w 160"/>
              <a:gd name="T27" fmla="*/ 130 h 160"/>
              <a:gd name="T28" fmla="*/ 46 w 160"/>
              <a:gd name="T29" fmla="*/ 139 h 160"/>
              <a:gd name="T30" fmla="*/ 70 w 160"/>
              <a:gd name="T31" fmla="*/ 160 h 160"/>
              <a:gd name="T32" fmla="*/ 98 w 160"/>
              <a:gd name="T33" fmla="*/ 146 h 160"/>
              <a:gd name="T34" fmla="*/ 130 w 160"/>
              <a:gd name="T35" fmla="*/ 143 h 160"/>
              <a:gd name="T36" fmla="*/ 143 w 160"/>
              <a:gd name="T37" fmla="*/ 118 h 160"/>
              <a:gd name="T38" fmla="*/ 152 w 160"/>
              <a:gd name="T39" fmla="*/ 98 h 160"/>
              <a:gd name="T40" fmla="*/ 152 w 160"/>
              <a:gd name="T41" fmla="*/ 62 h 160"/>
              <a:gd name="T42" fmla="*/ 141 w 160"/>
              <a:gd name="T43" fmla="*/ 92 h 160"/>
              <a:gd name="T44" fmla="*/ 132 w 160"/>
              <a:gd name="T45" fmla="*/ 115 h 160"/>
              <a:gd name="T46" fmla="*/ 126 w 160"/>
              <a:gd name="T47" fmla="*/ 139 h 160"/>
              <a:gd name="T48" fmla="*/ 113 w 160"/>
              <a:gd name="T49" fmla="*/ 133 h 160"/>
              <a:gd name="T50" fmla="*/ 92 w 160"/>
              <a:gd name="T51" fmla="*/ 152 h 160"/>
              <a:gd name="T52" fmla="*/ 68 w 160"/>
              <a:gd name="T53" fmla="*/ 152 h 160"/>
              <a:gd name="T54" fmla="*/ 47 w 160"/>
              <a:gd name="T55" fmla="*/ 133 h 160"/>
              <a:gd name="T56" fmla="*/ 34 w 160"/>
              <a:gd name="T57" fmla="*/ 139 h 160"/>
              <a:gd name="T58" fmla="*/ 28 w 160"/>
              <a:gd name="T59" fmla="*/ 115 h 160"/>
              <a:gd name="T60" fmla="*/ 19 w 160"/>
              <a:gd name="T61" fmla="*/ 92 h 160"/>
              <a:gd name="T62" fmla="*/ 6 w 160"/>
              <a:gd name="T63" fmla="*/ 70 h 160"/>
              <a:gd name="T64" fmla="*/ 19 w 160"/>
              <a:gd name="T65" fmla="*/ 66 h 160"/>
              <a:gd name="T66" fmla="*/ 21 w 160"/>
              <a:gd name="T67" fmla="*/ 38 h 160"/>
              <a:gd name="T68" fmla="*/ 38 w 160"/>
              <a:gd name="T69" fmla="*/ 21 h 160"/>
              <a:gd name="T70" fmla="*/ 66 w 160"/>
              <a:gd name="T71" fmla="*/ 19 h 160"/>
              <a:gd name="T72" fmla="*/ 70 w 160"/>
              <a:gd name="T73" fmla="*/ 6 h 160"/>
              <a:gd name="T74" fmla="*/ 92 w 160"/>
              <a:gd name="T75" fmla="*/ 19 h 160"/>
              <a:gd name="T76" fmla="*/ 115 w 160"/>
              <a:gd name="T77" fmla="*/ 28 h 160"/>
              <a:gd name="T78" fmla="*/ 139 w 160"/>
              <a:gd name="T79" fmla="*/ 34 h 160"/>
              <a:gd name="T80" fmla="*/ 133 w 160"/>
              <a:gd name="T81" fmla="*/ 47 h 160"/>
              <a:gd name="T82" fmla="*/ 152 w 160"/>
              <a:gd name="T83" fmla="*/ 68 h 160"/>
              <a:gd name="T84" fmla="*/ 80 w 160"/>
              <a:gd name="T85" fmla="*/ 50 h 160"/>
              <a:gd name="T86" fmla="*/ 110 w 160"/>
              <a:gd name="T87" fmla="*/ 80 h 160"/>
              <a:gd name="T88" fmla="*/ 56 w 160"/>
              <a:gd name="T89" fmla="*/ 80 h 160"/>
              <a:gd name="T90" fmla="*/ 80 w 160"/>
              <a:gd name="T91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0" h="160">
                <a:moveTo>
                  <a:pt x="80" y="39"/>
                </a:moveTo>
                <a:cubicBezTo>
                  <a:pt x="57" y="39"/>
                  <a:pt x="39" y="57"/>
                  <a:pt x="39" y="80"/>
                </a:cubicBezTo>
                <a:cubicBezTo>
                  <a:pt x="39" y="103"/>
                  <a:pt x="57" y="121"/>
                  <a:pt x="80" y="121"/>
                </a:cubicBezTo>
                <a:cubicBezTo>
                  <a:pt x="103" y="121"/>
                  <a:pt x="121" y="103"/>
                  <a:pt x="121" y="80"/>
                </a:cubicBezTo>
                <a:cubicBezTo>
                  <a:pt x="121" y="57"/>
                  <a:pt x="103" y="39"/>
                  <a:pt x="80" y="39"/>
                </a:cubicBezTo>
                <a:close/>
                <a:moveTo>
                  <a:pt x="80" y="116"/>
                </a:moveTo>
                <a:cubicBezTo>
                  <a:pt x="60" y="116"/>
                  <a:pt x="44" y="100"/>
                  <a:pt x="44" y="80"/>
                </a:cubicBezTo>
                <a:cubicBezTo>
                  <a:pt x="44" y="60"/>
                  <a:pt x="60" y="44"/>
                  <a:pt x="80" y="44"/>
                </a:cubicBezTo>
                <a:cubicBezTo>
                  <a:pt x="100" y="44"/>
                  <a:pt x="116" y="60"/>
                  <a:pt x="116" y="80"/>
                </a:cubicBezTo>
                <a:cubicBezTo>
                  <a:pt x="116" y="100"/>
                  <a:pt x="100" y="116"/>
                  <a:pt x="80" y="116"/>
                </a:cubicBezTo>
                <a:close/>
                <a:moveTo>
                  <a:pt x="152" y="62"/>
                </a:moveTo>
                <a:cubicBezTo>
                  <a:pt x="146" y="62"/>
                  <a:pt x="146" y="62"/>
                  <a:pt x="146" y="62"/>
                </a:cubicBezTo>
                <a:cubicBezTo>
                  <a:pt x="144" y="57"/>
                  <a:pt x="142" y="51"/>
                  <a:pt x="139" y="46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5" y="40"/>
                  <a:pt x="146" y="38"/>
                  <a:pt x="146" y="36"/>
                </a:cubicBezTo>
                <a:cubicBezTo>
                  <a:pt x="146" y="34"/>
                  <a:pt x="145" y="32"/>
                  <a:pt x="143" y="30"/>
                </a:cubicBezTo>
                <a:cubicBezTo>
                  <a:pt x="130" y="17"/>
                  <a:pt x="130" y="17"/>
                  <a:pt x="130" y="17"/>
                </a:cubicBezTo>
                <a:cubicBezTo>
                  <a:pt x="127" y="14"/>
                  <a:pt x="121" y="14"/>
                  <a:pt x="118" y="17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09" y="18"/>
                  <a:pt x="103" y="16"/>
                  <a:pt x="98" y="14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4"/>
                  <a:pt x="94" y="0"/>
                  <a:pt x="9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6" y="0"/>
                  <a:pt x="62" y="4"/>
                  <a:pt x="62" y="8"/>
                </a:cubicBezTo>
                <a:cubicBezTo>
                  <a:pt x="62" y="14"/>
                  <a:pt x="62" y="14"/>
                  <a:pt x="62" y="14"/>
                </a:cubicBezTo>
                <a:cubicBezTo>
                  <a:pt x="57" y="16"/>
                  <a:pt x="51" y="18"/>
                  <a:pt x="46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39" y="14"/>
                  <a:pt x="33" y="14"/>
                  <a:pt x="30" y="17"/>
                </a:cubicBezTo>
                <a:cubicBezTo>
                  <a:pt x="17" y="30"/>
                  <a:pt x="17" y="30"/>
                  <a:pt x="17" y="30"/>
                </a:cubicBezTo>
                <a:cubicBezTo>
                  <a:pt x="15" y="32"/>
                  <a:pt x="14" y="34"/>
                  <a:pt x="14" y="36"/>
                </a:cubicBezTo>
                <a:cubicBezTo>
                  <a:pt x="14" y="38"/>
                  <a:pt x="15" y="40"/>
                  <a:pt x="17" y="42"/>
                </a:cubicBezTo>
                <a:cubicBezTo>
                  <a:pt x="21" y="46"/>
                  <a:pt x="21" y="46"/>
                  <a:pt x="21" y="46"/>
                </a:cubicBezTo>
                <a:cubicBezTo>
                  <a:pt x="18" y="51"/>
                  <a:pt x="16" y="57"/>
                  <a:pt x="14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4" y="62"/>
                  <a:pt x="0" y="66"/>
                  <a:pt x="0" y="7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4" y="98"/>
                  <a:pt x="8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16" y="103"/>
                  <a:pt x="18" y="109"/>
                  <a:pt x="21" y="114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5" y="120"/>
                  <a:pt x="14" y="122"/>
                  <a:pt x="14" y="124"/>
                </a:cubicBezTo>
                <a:cubicBezTo>
                  <a:pt x="14" y="126"/>
                  <a:pt x="15" y="128"/>
                  <a:pt x="17" y="130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33" y="146"/>
                  <a:pt x="39" y="146"/>
                  <a:pt x="42" y="143"/>
                </a:cubicBezTo>
                <a:cubicBezTo>
                  <a:pt x="46" y="139"/>
                  <a:pt x="46" y="139"/>
                  <a:pt x="46" y="139"/>
                </a:cubicBezTo>
                <a:cubicBezTo>
                  <a:pt x="51" y="142"/>
                  <a:pt x="57" y="144"/>
                  <a:pt x="62" y="146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6"/>
                  <a:pt x="66" y="160"/>
                  <a:pt x="7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4" y="160"/>
                  <a:pt x="98" y="156"/>
                  <a:pt x="98" y="152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103" y="144"/>
                  <a:pt x="109" y="142"/>
                  <a:pt x="114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21" y="146"/>
                  <a:pt x="127" y="146"/>
                  <a:pt x="130" y="143"/>
                </a:cubicBezTo>
                <a:cubicBezTo>
                  <a:pt x="143" y="130"/>
                  <a:pt x="143" y="130"/>
                  <a:pt x="143" y="130"/>
                </a:cubicBezTo>
                <a:cubicBezTo>
                  <a:pt x="145" y="128"/>
                  <a:pt x="146" y="126"/>
                  <a:pt x="146" y="124"/>
                </a:cubicBezTo>
                <a:cubicBezTo>
                  <a:pt x="146" y="122"/>
                  <a:pt x="145" y="120"/>
                  <a:pt x="143" y="118"/>
                </a:cubicBezTo>
                <a:cubicBezTo>
                  <a:pt x="139" y="114"/>
                  <a:pt x="139" y="114"/>
                  <a:pt x="139" y="114"/>
                </a:cubicBezTo>
                <a:cubicBezTo>
                  <a:pt x="142" y="109"/>
                  <a:pt x="144" y="103"/>
                  <a:pt x="146" y="98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56" y="98"/>
                  <a:pt x="160" y="94"/>
                  <a:pt x="160" y="90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60" y="66"/>
                  <a:pt x="156" y="62"/>
                  <a:pt x="152" y="62"/>
                </a:cubicBezTo>
                <a:close/>
                <a:moveTo>
                  <a:pt x="154" y="90"/>
                </a:moveTo>
                <a:cubicBezTo>
                  <a:pt x="154" y="91"/>
                  <a:pt x="153" y="92"/>
                  <a:pt x="152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39" y="101"/>
                  <a:pt x="136" y="107"/>
                  <a:pt x="133" y="113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0" y="123"/>
                  <a:pt x="140" y="125"/>
                  <a:pt x="139" y="126"/>
                </a:cubicBezTo>
                <a:cubicBezTo>
                  <a:pt x="126" y="139"/>
                  <a:pt x="126" y="139"/>
                  <a:pt x="126" y="139"/>
                </a:cubicBezTo>
                <a:cubicBezTo>
                  <a:pt x="125" y="140"/>
                  <a:pt x="123" y="140"/>
                  <a:pt x="122" y="139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07" y="136"/>
                  <a:pt x="101" y="139"/>
                  <a:pt x="94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3"/>
                  <a:pt x="91" y="154"/>
                  <a:pt x="90" y="154"/>
                </a:cubicBezTo>
                <a:cubicBezTo>
                  <a:pt x="70" y="154"/>
                  <a:pt x="70" y="154"/>
                  <a:pt x="70" y="154"/>
                </a:cubicBezTo>
                <a:cubicBezTo>
                  <a:pt x="69" y="154"/>
                  <a:pt x="68" y="153"/>
                  <a:pt x="68" y="152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6" y="141"/>
                  <a:pt x="66" y="141"/>
                  <a:pt x="66" y="141"/>
                </a:cubicBezTo>
                <a:cubicBezTo>
                  <a:pt x="59" y="139"/>
                  <a:pt x="53" y="136"/>
                  <a:pt x="47" y="133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38" y="139"/>
                  <a:pt x="38" y="139"/>
                  <a:pt x="38" y="139"/>
                </a:cubicBezTo>
                <a:cubicBezTo>
                  <a:pt x="37" y="140"/>
                  <a:pt x="35" y="140"/>
                  <a:pt x="34" y="139"/>
                </a:cubicBezTo>
                <a:cubicBezTo>
                  <a:pt x="21" y="126"/>
                  <a:pt x="21" y="126"/>
                  <a:pt x="21" y="126"/>
                </a:cubicBezTo>
                <a:cubicBezTo>
                  <a:pt x="20" y="125"/>
                  <a:pt x="20" y="123"/>
                  <a:pt x="21" y="122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7" y="113"/>
                  <a:pt x="27" y="113"/>
                  <a:pt x="27" y="113"/>
                </a:cubicBezTo>
                <a:cubicBezTo>
                  <a:pt x="24" y="107"/>
                  <a:pt x="21" y="101"/>
                  <a:pt x="19" y="94"/>
                </a:cubicBezTo>
                <a:cubicBezTo>
                  <a:pt x="19" y="92"/>
                  <a:pt x="19" y="92"/>
                  <a:pt x="19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7" y="92"/>
                  <a:pt x="6" y="91"/>
                  <a:pt x="6" y="9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69"/>
                  <a:pt x="7" y="68"/>
                  <a:pt x="8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6"/>
                  <a:pt x="19" y="66"/>
                  <a:pt x="19" y="66"/>
                </a:cubicBezTo>
                <a:cubicBezTo>
                  <a:pt x="21" y="59"/>
                  <a:pt x="24" y="53"/>
                  <a:pt x="27" y="47"/>
                </a:cubicBezTo>
                <a:cubicBezTo>
                  <a:pt x="28" y="45"/>
                  <a:pt x="28" y="45"/>
                  <a:pt x="28" y="45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7"/>
                  <a:pt x="20" y="35"/>
                  <a:pt x="21" y="34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0"/>
                  <a:pt x="37" y="20"/>
                  <a:pt x="38" y="21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53" y="24"/>
                  <a:pt x="59" y="21"/>
                  <a:pt x="66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7"/>
                  <a:pt x="69" y="6"/>
                  <a:pt x="7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1" y="6"/>
                  <a:pt x="92" y="7"/>
                  <a:pt x="92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101" y="21"/>
                  <a:pt x="107" y="24"/>
                  <a:pt x="113" y="27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3" y="20"/>
                  <a:pt x="125" y="20"/>
                  <a:pt x="126" y="21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40" y="35"/>
                  <a:pt x="140" y="37"/>
                  <a:pt x="139" y="38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53"/>
                  <a:pt x="139" y="59"/>
                  <a:pt x="141" y="66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3" y="68"/>
                  <a:pt x="154" y="69"/>
                  <a:pt x="154" y="70"/>
                </a:cubicBezTo>
                <a:lnTo>
                  <a:pt x="154" y="90"/>
                </a:lnTo>
                <a:close/>
                <a:moveTo>
                  <a:pt x="80" y="50"/>
                </a:moveTo>
                <a:cubicBezTo>
                  <a:pt x="64" y="50"/>
                  <a:pt x="50" y="64"/>
                  <a:pt x="50" y="80"/>
                </a:cubicBezTo>
                <a:cubicBezTo>
                  <a:pt x="50" y="96"/>
                  <a:pt x="64" y="110"/>
                  <a:pt x="80" y="110"/>
                </a:cubicBezTo>
                <a:cubicBezTo>
                  <a:pt x="96" y="110"/>
                  <a:pt x="110" y="96"/>
                  <a:pt x="110" y="80"/>
                </a:cubicBezTo>
                <a:cubicBezTo>
                  <a:pt x="110" y="64"/>
                  <a:pt x="96" y="50"/>
                  <a:pt x="80" y="50"/>
                </a:cubicBez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5">
            <a:extLst>
              <a:ext uri="{FF2B5EF4-FFF2-40B4-BE49-F238E27FC236}">
                <a16:creationId xmlns:a16="http://schemas.microsoft.com/office/drawing/2014/main" id="{E9DC4798-9373-E241-982E-0A82709A76CB}"/>
              </a:ext>
            </a:extLst>
          </p:cNvPr>
          <p:cNvSpPr/>
          <p:nvPr/>
        </p:nvSpPr>
        <p:spPr>
          <a:xfrm>
            <a:off x="10482385" y="1372347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5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99074063-8D81-F747-A42A-D37C772728BA}"/>
              </a:ext>
            </a:extLst>
          </p:cNvPr>
          <p:cNvSpPr txBox="1"/>
          <p:nvPr/>
        </p:nvSpPr>
        <p:spPr>
          <a:xfrm>
            <a:off x="9489216" y="2194105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Ogni macro-funzione può essere comunicata con notifiche </a:t>
            </a: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push automatiche o manuali</a:t>
            </a: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52D9A821-21C8-FE4B-9DAA-F571658F2391}"/>
              </a:ext>
            </a:extLst>
          </p:cNvPr>
          <p:cNvSpPr txBox="1"/>
          <p:nvPr/>
        </p:nvSpPr>
        <p:spPr>
          <a:xfrm>
            <a:off x="10080170" y="1998758"/>
            <a:ext cx="1276247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NOTIFICHE PUSH</a:t>
            </a:r>
          </a:p>
        </p:txBody>
      </p:sp>
      <p:sp>
        <p:nvSpPr>
          <p:cNvPr id="30" name="Oval 5">
            <a:extLst>
              <a:ext uri="{FF2B5EF4-FFF2-40B4-BE49-F238E27FC236}">
                <a16:creationId xmlns:a16="http://schemas.microsoft.com/office/drawing/2014/main" id="{AE323E08-A9EB-3448-8615-493773BCE675}"/>
              </a:ext>
            </a:extLst>
          </p:cNvPr>
          <p:cNvSpPr/>
          <p:nvPr/>
        </p:nvSpPr>
        <p:spPr>
          <a:xfrm>
            <a:off x="10656320" y="4765195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6</a:t>
            </a:r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4BC2A222-692F-AB4A-B89A-67976E6F1234}"/>
              </a:ext>
            </a:extLst>
          </p:cNvPr>
          <p:cNvSpPr txBox="1"/>
          <p:nvPr/>
        </p:nvSpPr>
        <p:spPr>
          <a:xfrm>
            <a:off x="9576752" y="5556250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Crea infinite pagine, testi, crea strutturate fotogallery e mostra ai tuoi clienti la</a:t>
            </a: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tua attività</a:t>
            </a:r>
          </a:p>
        </p:txBody>
      </p:sp>
      <p:sp>
        <p:nvSpPr>
          <p:cNvPr id="32" name="TextBox 10">
            <a:extLst>
              <a:ext uri="{FF2B5EF4-FFF2-40B4-BE49-F238E27FC236}">
                <a16:creationId xmlns:a16="http://schemas.microsoft.com/office/drawing/2014/main" id="{FB4FB9B9-4393-4943-B5B5-F06222D0BF71}"/>
              </a:ext>
            </a:extLst>
          </p:cNvPr>
          <p:cNvSpPr txBox="1"/>
          <p:nvPr/>
        </p:nvSpPr>
        <p:spPr>
          <a:xfrm>
            <a:off x="9813288" y="5360008"/>
            <a:ext cx="2069734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CONTENUTI MULTIMEDIALI</a:t>
            </a:r>
          </a:p>
        </p:txBody>
      </p:sp>
      <p:sp>
        <p:nvSpPr>
          <p:cNvPr id="33" name="Oval 5">
            <a:extLst>
              <a:ext uri="{FF2B5EF4-FFF2-40B4-BE49-F238E27FC236}">
                <a16:creationId xmlns:a16="http://schemas.microsoft.com/office/drawing/2014/main" id="{780D5C5E-E916-484E-9ADC-6454F40AA02D}"/>
              </a:ext>
            </a:extLst>
          </p:cNvPr>
          <p:cNvSpPr/>
          <p:nvPr/>
        </p:nvSpPr>
        <p:spPr>
          <a:xfrm>
            <a:off x="1318569" y="4916901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7</a:t>
            </a: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42CB8F81-EF30-B844-B473-4C6C73EB820D}"/>
              </a:ext>
            </a:extLst>
          </p:cNvPr>
          <p:cNvSpPr txBox="1"/>
          <p:nvPr/>
        </p:nvSpPr>
        <p:spPr>
          <a:xfrm>
            <a:off x="239001" y="5707956"/>
            <a:ext cx="2622218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Customizzazione dei colori, loghi e grafica della homepage dedicata. Porta il tuo Brand alla massima espressione</a:t>
            </a:r>
          </a:p>
        </p:txBody>
      </p:sp>
      <p:sp>
        <p:nvSpPr>
          <p:cNvPr id="35" name="TextBox 10">
            <a:extLst>
              <a:ext uri="{FF2B5EF4-FFF2-40B4-BE49-F238E27FC236}">
                <a16:creationId xmlns:a16="http://schemas.microsoft.com/office/drawing/2014/main" id="{B283C638-D367-2741-824F-377859657DF4}"/>
              </a:ext>
            </a:extLst>
          </p:cNvPr>
          <p:cNvSpPr txBox="1"/>
          <p:nvPr/>
        </p:nvSpPr>
        <p:spPr>
          <a:xfrm>
            <a:off x="542414" y="5520179"/>
            <a:ext cx="2087110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DESIGN PERSONALIZZABILE</a:t>
            </a:r>
          </a:p>
        </p:txBody>
      </p:sp>
      <p:sp>
        <p:nvSpPr>
          <p:cNvPr id="37" name="Oval 5">
            <a:extLst>
              <a:ext uri="{FF2B5EF4-FFF2-40B4-BE49-F238E27FC236}">
                <a16:creationId xmlns:a16="http://schemas.microsoft.com/office/drawing/2014/main" id="{A69B61F4-D289-DF41-A1FC-20D475D32849}"/>
              </a:ext>
            </a:extLst>
          </p:cNvPr>
          <p:cNvSpPr/>
          <p:nvPr/>
        </p:nvSpPr>
        <p:spPr>
          <a:xfrm>
            <a:off x="1780703" y="659112"/>
            <a:ext cx="566186" cy="56618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8</a:t>
            </a: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id="{6B744C0E-C109-4446-AD2B-0ACEEFBCB93E}"/>
              </a:ext>
            </a:extLst>
          </p:cNvPr>
          <p:cNvSpPr txBox="1"/>
          <p:nvPr/>
        </p:nvSpPr>
        <p:spPr>
          <a:xfrm>
            <a:off x="701135" y="1450167"/>
            <a:ext cx="2622218" cy="4755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Crea nel Back-End il tuo Team e dividi la gestione di ogni aspetto al tuo Staff</a:t>
            </a:r>
          </a:p>
        </p:txBody>
      </p:sp>
      <p:sp>
        <p:nvSpPr>
          <p:cNvPr id="39" name="TextBox 10">
            <a:extLst>
              <a:ext uri="{FF2B5EF4-FFF2-40B4-BE49-F238E27FC236}">
                <a16:creationId xmlns:a16="http://schemas.microsoft.com/office/drawing/2014/main" id="{C9719E5E-ED86-2748-9D76-C21C7727A878}"/>
              </a:ext>
            </a:extLst>
          </p:cNvPr>
          <p:cNvSpPr txBox="1"/>
          <p:nvPr/>
        </p:nvSpPr>
        <p:spPr>
          <a:xfrm>
            <a:off x="905925" y="1260509"/>
            <a:ext cx="2222468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latin typeface="Open Sans" charset="0"/>
                <a:ea typeface="Open Sans" charset="0"/>
                <a:cs typeface="Open Sans" charset="0"/>
              </a:rPr>
              <a:t>GESTIONE MULTI OPERATORE</a:t>
            </a:r>
          </a:p>
        </p:txBody>
      </p:sp>
    </p:spTree>
    <p:extLst>
      <p:ext uri="{BB962C8B-B14F-4D97-AF65-F5344CB8AC3E}">
        <p14:creationId xmlns:p14="http://schemas.microsoft.com/office/powerpoint/2010/main" val="211272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4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7" grpId="0" animBg="1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MACRO FUNZIONI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61693" y="2360637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955800" y="2329104"/>
            <a:ext cx="1293474" cy="1293474"/>
          </a:xfrm>
          <a:prstGeom prst="ellipse">
            <a:avLst/>
          </a:prstGeom>
          <a:solidFill>
            <a:srgbClr val="F95F1C"/>
          </a:solidFill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007" y="2381657"/>
            <a:ext cx="111851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E-Commerce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53049" y="2727367"/>
            <a:ext cx="2153193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Ottimo per acquistare prodotti da App, versatile per Ristorazione (food-delivery) e dettaglianti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796452" y="2360637"/>
            <a:ext cx="1277069" cy="127707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90559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97766" y="2381657"/>
            <a:ext cx="66204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Fidelity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7808" y="2727367"/>
            <a:ext cx="2153193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 completo sistema di fidelizzazione smaterializzazione della card del cliente su App e gestione di infinite attività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961693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955800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63007" y="4359100"/>
            <a:ext cx="72616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Booking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53049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Supporto ad EasyList, funzione per il ricevimento di prenotazioni con sistema di gestione file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6796452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6790559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97766" y="4359100"/>
            <a:ext cx="58509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Rental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87808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Possibilità di gestire prodotti a noleggio con monitoring d’utilizzo lato cliente</a:t>
            </a:r>
          </a:p>
        </p:txBody>
      </p:sp>
    </p:spTree>
    <p:extLst>
      <p:ext uri="{BB962C8B-B14F-4D97-AF65-F5344CB8AC3E}">
        <p14:creationId xmlns:p14="http://schemas.microsoft.com/office/powerpoint/2010/main" val="84185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213585" y="3015825"/>
            <a:ext cx="826349" cy="834494"/>
            <a:chOff x="4141077" y="2782263"/>
            <a:chExt cx="1293474" cy="1306222"/>
          </a:xfrm>
        </p:grpSpPr>
        <p:cxnSp>
          <p:nvCxnSpPr>
            <p:cNvPr id="6" name="Straight Connector 5"/>
            <p:cNvCxnSpPr>
              <a:stCxn id="7" idx="7"/>
            </p:cNvCxnSpPr>
            <p:nvPr/>
          </p:nvCxnSpPr>
          <p:spPr>
            <a:xfrm flipV="1">
              <a:off x="5245126" y="2782263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4141077" y="2782263"/>
              <a:ext cx="1293474" cy="12934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01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4166837" y="3899060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092863" y="797020"/>
            <a:ext cx="2364109" cy="34323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spc="300">
                <a:solidFill>
                  <a:schemeClr val="tx1">
                    <a:alpha val="30000"/>
                  </a:schemeClr>
                </a:solidFill>
                <a:ea typeface="Playfair Display" charset="0"/>
                <a:cs typeface="Playfair Display" charset="0"/>
              </a:rPr>
              <a:t>Macro Funzioni</a:t>
            </a:r>
            <a:endParaRPr lang="en-US" sz="2000" spc="300" dirty="0">
              <a:solidFill>
                <a:schemeClr val="tx1">
                  <a:alpha val="30000"/>
                </a:schemeClr>
              </a:solidFill>
              <a:ea typeface="Playfair Display" charset="0"/>
              <a:cs typeface="Playfair Display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5549" y="1611909"/>
            <a:ext cx="2771796" cy="4755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L’utilizzo di questa funzione è altamente adattabile a ogni tipo di attività commerciale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068095" y="457200"/>
            <a:ext cx="6400785" cy="6400800"/>
          </a:xfrm>
          <a:prstGeom prst="line">
            <a:avLst/>
          </a:prstGeom>
          <a:ln w="25400">
            <a:solidFill>
              <a:schemeClr val="tx1"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71826" y="1140255"/>
            <a:ext cx="3262496" cy="54386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spc="300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E-Commerce</a:t>
            </a:r>
          </a:p>
        </p:txBody>
      </p:sp>
      <p:pic>
        <p:nvPicPr>
          <p:cNvPr id="4" name="Segnaposto immagine 3">
            <a:extLst>
              <a:ext uri="{FF2B5EF4-FFF2-40B4-BE49-F238E27FC236}">
                <a16:creationId xmlns:a16="http://schemas.microsoft.com/office/drawing/2014/main" id="{08C89FD6-8BF5-9940-84F3-A6242A6D62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28" y="1140255"/>
            <a:ext cx="7566133" cy="4956365"/>
          </a:xfrm>
        </p:spPr>
      </p:pic>
      <p:sp>
        <p:nvSpPr>
          <p:cNvPr id="14" name="Oval 5">
            <a:extLst>
              <a:ext uri="{FF2B5EF4-FFF2-40B4-BE49-F238E27FC236}">
                <a16:creationId xmlns:a16="http://schemas.microsoft.com/office/drawing/2014/main" id="{C7BF0882-72F5-6445-A38F-B1F8A7084600}"/>
              </a:ext>
            </a:extLst>
          </p:cNvPr>
          <p:cNvSpPr/>
          <p:nvPr/>
        </p:nvSpPr>
        <p:spPr>
          <a:xfrm>
            <a:off x="981821" y="2416362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34335F32-33FF-2F44-BE2F-F7B770D6B912}"/>
              </a:ext>
            </a:extLst>
          </p:cNvPr>
          <p:cNvSpPr txBox="1"/>
          <p:nvPr/>
        </p:nvSpPr>
        <p:spPr>
          <a:xfrm>
            <a:off x="1695475" y="2491300"/>
            <a:ext cx="2771796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Con la possibilità di utilizzare il catalogo prodotti come </a:t>
            </a:r>
            <a:r>
              <a:rPr lang="en-US" sz="1000" b="1" dirty="0">
                <a:solidFill>
                  <a:schemeClr val="tx1">
                    <a:alpha val="70000"/>
                  </a:schemeClr>
                </a:solidFill>
              </a:rPr>
              <a:t>Menù digitale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ed I metodi di </a:t>
            </a:r>
            <a:r>
              <a:rPr lang="en-US" sz="1000" b="1" dirty="0">
                <a:solidFill>
                  <a:schemeClr val="tx1">
                    <a:alpha val="70000"/>
                  </a:schemeClr>
                </a:solidFill>
              </a:rPr>
              <a:t>pagamento elettronici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ordinare da casa non sarà mai stato così semplice.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D8840C24-5DF6-C242-BFD0-313F8F7F7307}"/>
              </a:ext>
            </a:extLst>
          </p:cNvPr>
          <p:cNvSpPr txBox="1"/>
          <p:nvPr/>
        </p:nvSpPr>
        <p:spPr>
          <a:xfrm>
            <a:off x="1671826" y="2156157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Food Delivery</a:t>
            </a:r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C4D6425F-2B87-604C-BC3D-02D1D796F0C4}"/>
              </a:ext>
            </a:extLst>
          </p:cNvPr>
          <p:cNvSpPr/>
          <p:nvPr/>
        </p:nvSpPr>
        <p:spPr>
          <a:xfrm>
            <a:off x="981821" y="3645579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18B2137C-5F12-4D42-A3B7-3FC10F8328B0}"/>
              </a:ext>
            </a:extLst>
          </p:cNvPr>
          <p:cNvSpPr txBox="1"/>
          <p:nvPr/>
        </p:nvSpPr>
        <p:spPr>
          <a:xfrm>
            <a:off x="1695475" y="3720517"/>
            <a:ext cx="2771796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Con la funzione “Gestione Set” non solo potrete creare dei menu a </a:t>
            </a:r>
            <a:r>
              <a:rPr lang="en-US" sz="1000" b="1" dirty="0">
                <a:solidFill>
                  <a:schemeClr val="tx1">
                    <a:alpha val="70000"/>
                  </a:schemeClr>
                </a:solidFill>
              </a:rPr>
              <a:t>prezzo fisso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ma anche gestire le richieste dei vostri clienti con all you can eat.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id="{0ACACCB9-30AB-F44E-8993-6BB8E2AD1FA0}"/>
              </a:ext>
            </a:extLst>
          </p:cNvPr>
          <p:cNvSpPr txBox="1"/>
          <p:nvPr/>
        </p:nvSpPr>
        <p:spPr>
          <a:xfrm>
            <a:off x="1671826" y="3385374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All you can Eat</a:t>
            </a:r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EC0301C7-1922-8840-9BE5-1AF45373C892}"/>
              </a:ext>
            </a:extLst>
          </p:cNvPr>
          <p:cNvSpPr/>
          <p:nvPr/>
        </p:nvSpPr>
        <p:spPr>
          <a:xfrm>
            <a:off x="981821" y="4850163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5DC13E51-276E-0C4D-B0CD-F3D9223A2D1B}"/>
              </a:ext>
            </a:extLst>
          </p:cNvPr>
          <p:cNvSpPr txBox="1"/>
          <p:nvPr/>
        </p:nvSpPr>
        <p:spPr>
          <a:xfrm>
            <a:off x="1695475" y="4925101"/>
            <a:ext cx="2771796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Vendere prodotti, gestirne le variazioni e sincronizzare tutto con un gestionale di magazzino può essere la soluzione perfetta per un’attività commerciale 4.0</a:t>
            </a: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id="{51914E16-5686-6940-A754-CE1C08E071EA}"/>
              </a:ext>
            </a:extLst>
          </p:cNvPr>
          <p:cNvSpPr txBox="1"/>
          <p:nvPr/>
        </p:nvSpPr>
        <p:spPr>
          <a:xfrm>
            <a:off x="1671826" y="4589958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Vendita al dettaglio</a:t>
            </a:r>
          </a:p>
        </p:txBody>
      </p:sp>
    </p:spTree>
    <p:extLst>
      <p:ext uri="{BB962C8B-B14F-4D97-AF65-F5344CB8AC3E}">
        <p14:creationId xmlns:p14="http://schemas.microsoft.com/office/powerpoint/2010/main" val="138396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 animBg="1"/>
      <p:bldP spid="15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Pro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374656" y="3880666"/>
            <a:ext cx="108363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Multi Sede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8991" y="4299946"/>
            <a:ext cx="2154940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>
                <a:solidFill>
                  <a:schemeClr val="tx1">
                    <a:alpha val="70000"/>
                  </a:schemeClr>
                </a:solidFill>
              </a:rPr>
              <a:t>Inserisci in una sola app tutte le tue sedi, gestisci cataloghi multipli ognuno con regole di spedizioni e pagamenti proprie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309003" y="2430957"/>
            <a:ext cx="1214914" cy="1209859"/>
            <a:chOff x="4135669" y="2782263"/>
            <a:chExt cx="1298881" cy="1293474"/>
          </a:xfrm>
        </p:grpSpPr>
        <p:cxnSp>
          <p:nvCxnSpPr>
            <p:cNvPr id="11" name="Straight Connector 10"/>
            <p:cNvCxnSpPr/>
            <p:nvPr/>
          </p:nvCxnSpPr>
          <p:spPr>
            <a:xfrm flipV="1">
              <a:off x="4135669" y="2782263"/>
              <a:ext cx="1293473" cy="1293474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4141077" y="2782263"/>
              <a:ext cx="1293474" cy="12934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977145" y="3880666"/>
            <a:ext cx="2253822" cy="338554"/>
          </a:xfrm>
          <a:prstGeom prst="rect">
            <a:avLst/>
          </a:prstGeom>
          <a:noFill/>
          <a:ln>
            <a:noFill/>
          </a:ln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>
                <a:solidFill>
                  <a:srgbClr val="F95F1C"/>
                </a:solidFill>
                <a:latin typeface="Open Sans" charset="0"/>
                <a:ea typeface="Open Sans" charset="0"/>
                <a:cs typeface="Open Sans" charset="0"/>
              </a:rPr>
              <a:t>Intelligenza Artificiale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6579" y="4299946"/>
            <a:ext cx="2154940" cy="12757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>
                <a:solidFill>
                  <a:schemeClr val="tx1">
                    <a:alpha val="70000"/>
                  </a:schemeClr>
                </a:solidFill>
              </a:rPr>
              <a:t>I nostri sistemi possono essere configurati per monitorare tutti gli ordini entrati nel sistema in slot orari e proporre ai clienti il momento perfetto per ritriare l’ordine.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496591" y="2430957"/>
            <a:ext cx="1214915" cy="1209859"/>
            <a:chOff x="4135669" y="2782263"/>
            <a:chExt cx="1298882" cy="1293474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135669" y="2782263"/>
              <a:ext cx="1293473" cy="1293474"/>
            </a:xfrm>
            <a:prstGeom prst="line">
              <a:avLst/>
            </a:prstGeom>
            <a:ln w="19050">
              <a:solidFill>
                <a:srgbClr val="F95F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/>
            <p:cNvSpPr/>
            <p:nvPr/>
          </p:nvSpPr>
          <p:spPr>
            <a:xfrm>
              <a:off x="4141077" y="2782263"/>
              <a:ext cx="1293474" cy="12934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95F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091446" y="3880666"/>
            <a:ext cx="240040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Integrazione gestionale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14167" y="4299946"/>
            <a:ext cx="2154940" cy="10756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>
                <a:solidFill>
                  <a:schemeClr val="tx1">
                    <a:alpha val="70000"/>
                  </a:schemeClr>
                </a:solidFill>
              </a:rPr>
              <a:t>Il nostro modulo e-commerce si integra con gestionali tramite tecnologia WebService, con la possibilità di stampare ordini e gestirne le varianti 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84179" y="2430957"/>
            <a:ext cx="1214915" cy="1209859"/>
            <a:chOff x="4135669" y="2782263"/>
            <a:chExt cx="1298882" cy="1293474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135669" y="2782263"/>
              <a:ext cx="1293473" cy="1293474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4141077" y="2782263"/>
              <a:ext cx="1293474" cy="12934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E80A694E-E732-2143-9D30-4CC4E2282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711326" y="2799875"/>
            <a:ext cx="414144" cy="473308"/>
          </a:xfrm>
          <a:prstGeom prst="rect">
            <a:avLst/>
          </a:prstGeom>
        </p:spPr>
      </p:pic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DFF4B62A-128F-2949-AC6D-8344826D4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14379" y="2778065"/>
            <a:ext cx="563241" cy="563241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48150BD8-C4F1-5441-A439-90A8D65B8F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079" y="2635383"/>
            <a:ext cx="737455" cy="73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9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7686" y="1484277"/>
            <a:ext cx="1902765" cy="4093428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6000" b="1" dirty="0">
                <a:solidFill>
                  <a:srgbClr val="F95F1C">
                    <a:alpha val="30000"/>
                  </a:srgbClr>
                </a:solidFill>
                <a:latin typeface="Open Sans" charset="0"/>
                <a:ea typeface="Open Sans" charset="0"/>
                <a:cs typeface="Open Sans" charset="0"/>
              </a:rPr>
              <a:t>1</a:t>
            </a: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766238" y="2696924"/>
            <a:ext cx="3955423" cy="16881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ALCUNI ESEMPI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DI SCHERMATE</a:t>
            </a:r>
            <a:b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</a:br>
            <a:r>
              <a:rPr lang="en-US" sz="2800" b="1" spc="100" dirty="0">
                <a:latin typeface="Open Sans" charset="0"/>
                <a:ea typeface="Open Sans" charset="0"/>
                <a:cs typeface="Open Sans" charset="0"/>
              </a:rPr>
              <a:t>E-COMMERCE</a:t>
            </a:r>
          </a:p>
        </p:txBody>
      </p:sp>
      <p:pic>
        <p:nvPicPr>
          <p:cNvPr id="10" name="Segnaposto immagine 9">
            <a:extLst>
              <a:ext uri="{FF2B5EF4-FFF2-40B4-BE49-F238E27FC236}">
                <a16:creationId xmlns:a16="http://schemas.microsoft.com/office/drawing/2014/main" id="{59ABD10E-F466-F446-B9CB-1AF01144EA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3" b="9293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pic>
        <p:nvPicPr>
          <p:cNvPr id="14" name="Segnaposto immagine 13">
            <a:extLst>
              <a:ext uri="{FF2B5EF4-FFF2-40B4-BE49-F238E27FC236}">
                <a16:creationId xmlns:a16="http://schemas.microsoft.com/office/drawing/2014/main" id="{38653E85-6461-BB47-97A3-D0F31E247C5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4" b="9134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</p:pic>
      <p:pic>
        <p:nvPicPr>
          <p:cNvPr id="22" name="Segnaposto immagine 21">
            <a:extLst>
              <a:ext uri="{FF2B5EF4-FFF2-40B4-BE49-F238E27FC236}">
                <a16:creationId xmlns:a16="http://schemas.microsoft.com/office/drawing/2014/main" id="{5C445D6C-7FA4-A84A-8D36-AC916F1263B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2" b="9402"/>
          <a:stretch>
            <a:fillRect/>
          </a:stretch>
        </p:blipFill>
        <p:spPr>
          <a:effectLst>
            <a:outerShdw blurRad="50800" dir="2700000" sx="101000" sy="101000" algn="tl" rotWithShape="0">
              <a:prstClr val="black">
                <a:alpha val="16000"/>
              </a:prstClr>
            </a:outerShdw>
          </a:effectLst>
        </p:spPr>
      </p:pic>
      <p:pic>
        <p:nvPicPr>
          <p:cNvPr id="24" name="Segnaposto immagine 23">
            <a:extLst>
              <a:ext uri="{FF2B5EF4-FFF2-40B4-BE49-F238E27FC236}">
                <a16:creationId xmlns:a16="http://schemas.microsoft.com/office/drawing/2014/main" id="{992C19C7-C890-BC4D-8450-BB1DB162863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4" b="9134"/>
          <a:stretch>
            <a:fillRect/>
          </a:stretch>
        </p:blipFill>
        <p:spPr>
          <a:effectLst>
            <a:outerShdw blurRad="63500" dist="38100" dir="2700000" algn="tl" rotWithShape="0">
              <a:prstClr val="black">
                <a:alpha val="24000"/>
              </a:prstClr>
            </a:outerShdw>
          </a:effectLst>
        </p:spPr>
      </p:pic>
      <p:pic>
        <p:nvPicPr>
          <p:cNvPr id="16" name="Segnaposto immagine 15">
            <a:extLst>
              <a:ext uri="{FF2B5EF4-FFF2-40B4-BE49-F238E27FC236}">
                <a16:creationId xmlns:a16="http://schemas.microsoft.com/office/drawing/2014/main" id="{EAAA49D2-3E85-F240-94C8-98E13336660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0" b="9570"/>
          <a:stretch>
            <a:fillRect/>
          </a:stretch>
        </p:blipFill>
        <p:spPr>
          <a:effectLst>
            <a:outerShdw blurRad="76200" dir="2280000" sx="101000" sy="101000" algn="tl" rotWithShape="0">
              <a:prstClr val="black">
                <a:alpha val="13000"/>
              </a:prstClr>
            </a:outerShdw>
          </a:effectLst>
        </p:spPr>
      </p:pic>
      <p:pic>
        <p:nvPicPr>
          <p:cNvPr id="12" name="Segnaposto immagine 11">
            <a:extLst>
              <a:ext uri="{FF2B5EF4-FFF2-40B4-BE49-F238E27FC236}">
                <a16:creationId xmlns:a16="http://schemas.microsoft.com/office/drawing/2014/main" id="{67F0B6C7-BD82-F24C-9264-21F17D0B3BE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2" b="9352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19000"/>
              </a:prstClr>
            </a:outerShdw>
          </a:effectLst>
        </p:spPr>
      </p:pic>
      <p:pic>
        <p:nvPicPr>
          <p:cNvPr id="20" name="Segnaposto immagine 19">
            <a:extLst>
              <a:ext uri="{FF2B5EF4-FFF2-40B4-BE49-F238E27FC236}">
                <a16:creationId xmlns:a16="http://schemas.microsoft.com/office/drawing/2014/main" id="{56259B66-6B9F-264E-9A98-61F9CC440D9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2" b="9092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321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 MACRO FUNZIONI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961693" y="2360637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955800" y="2329104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007" y="2381657"/>
            <a:ext cx="111851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E-Commerce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53049" y="2727367"/>
            <a:ext cx="2153193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Ottimo per acquistare prodotti da App, versatile per Ristorazione (food-delivery) e dettaglianti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796452" y="2360637"/>
            <a:ext cx="1277069" cy="127707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6790559" y="2329104"/>
            <a:ext cx="1293474" cy="1293474"/>
          </a:xfrm>
          <a:prstGeom prst="ellipse">
            <a:avLst/>
          </a:prstGeom>
          <a:solidFill>
            <a:srgbClr val="F95F1C"/>
          </a:solidFill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97766" y="2381657"/>
            <a:ext cx="66204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Fidelity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7808" y="2727367"/>
            <a:ext cx="2153193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 completo sistema di fidelizzazione smaterializzazione della card del cliente su App e gestione di infinite attività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961693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955800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63007" y="4359100"/>
            <a:ext cx="726161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Booking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53049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Supporto ad EasyList, funzione per il ricevimento di prenotazioni con sistema di gestione file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6796452" y="4338080"/>
            <a:ext cx="1277069" cy="127707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6790559" y="4306547"/>
            <a:ext cx="1293474" cy="129347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97766" y="4359100"/>
            <a:ext cx="58509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Rental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387808" y="4704810"/>
            <a:ext cx="2153193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Possibilità di gestire prodotti a noleggio con monitoring d’utilizzo lato cliente</a:t>
            </a:r>
          </a:p>
        </p:txBody>
      </p:sp>
    </p:spTree>
    <p:extLst>
      <p:ext uri="{BB962C8B-B14F-4D97-AF65-F5344CB8AC3E}">
        <p14:creationId xmlns:p14="http://schemas.microsoft.com/office/powerpoint/2010/main" val="1312367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213585" y="3015825"/>
            <a:ext cx="826349" cy="834494"/>
            <a:chOff x="4141077" y="2782263"/>
            <a:chExt cx="1293474" cy="1306222"/>
          </a:xfrm>
        </p:grpSpPr>
        <p:cxnSp>
          <p:nvCxnSpPr>
            <p:cNvPr id="6" name="Straight Connector 5"/>
            <p:cNvCxnSpPr>
              <a:stCxn id="7" idx="7"/>
            </p:cNvCxnSpPr>
            <p:nvPr/>
          </p:nvCxnSpPr>
          <p:spPr>
            <a:xfrm flipV="1">
              <a:off x="5245126" y="2782263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4141077" y="2782263"/>
              <a:ext cx="1293474" cy="12934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01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4166837" y="3899060"/>
              <a:ext cx="184015" cy="18942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092863" y="797020"/>
            <a:ext cx="2364109" cy="34323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000" spc="300">
                <a:solidFill>
                  <a:schemeClr val="tx1">
                    <a:alpha val="30000"/>
                  </a:schemeClr>
                </a:solidFill>
                <a:ea typeface="Playfair Display" charset="0"/>
                <a:cs typeface="Playfair Display" charset="0"/>
              </a:rPr>
              <a:t>Macro Funzioni</a:t>
            </a:r>
            <a:endParaRPr lang="en-US" sz="2000" spc="300" dirty="0">
              <a:solidFill>
                <a:schemeClr val="tx1">
                  <a:alpha val="30000"/>
                </a:schemeClr>
              </a:solidFill>
              <a:ea typeface="Playfair Display" charset="0"/>
              <a:cs typeface="Playfair Display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5549" y="1611909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Fidelizza I tuoi clienti, gestisci I loro flussi e converti I nuovi clienti con promozioni dedicate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068095" y="457200"/>
            <a:ext cx="6400785" cy="6400800"/>
          </a:xfrm>
          <a:prstGeom prst="line">
            <a:avLst/>
          </a:prstGeom>
          <a:ln w="25400">
            <a:solidFill>
              <a:schemeClr val="tx1"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71826" y="1140255"/>
            <a:ext cx="2011769" cy="54386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spc="300" dirty="0">
                <a:solidFill>
                  <a:srgbClr val="F95F1C"/>
                </a:solidFill>
                <a:ea typeface="Playfair Display" charset="0"/>
                <a:cs typeface="Playfair Display" charset="0"/>
              </a:rPr>
              <a:t>Fidelity</a:t>
            </a:r>
          </a:p>
        </p:txBody>
      </p:sp>
      <p:pic>
        <p:nvPicPr>
          <p:cNvPr id="4" name="Segnaposto immagine 3">
            <a:extLst>
              <a:ext uri="{FF2B5EF4-FFF2-40B4-BE49-F238E27FC236}">
                <a16:creationId xmlns:a16="http://schemas.microsoft.com/office/drawing/2014/main" id="{08C89FD6-8BF5-9940-84F3-A6242A6D62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28" y="1490463"/>
            <a:ext cx="7566133" cy="4255949"/>
          </a:xfrm>
        </p:spPr>
      </p:pic>
      <p:sp>
        <p:nvSpPr>
          <p:cNvPr id="14" name="Oval 5">
            <a:extLst>
              <a:ext uri="{FF2B5EF4-FFF2-40B4-BE49-F238E27FC236}">
                <a16:creationId xmlns:a16="http://schemas.microsoft.com/office/drawing/2014/main" id="{C7BF0882-72F5-6445-A38F-B1F8A7084600}"/>
              </a:ext>
            </a:extLst>
          </p:cNvPr>
          <p:cNvSpPr/>
          <p:nvPr/>
        </p:nvSpPr>
        <p:spPr>
          <a:xfrm>
            <a:off x="981821" y="2716040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34335F32-33FF-2F44-BE2F-F7B770D6B912}"/>
              </a:ext>
            </a:extLst>
          </p:cNvPr>
          <p:cNvSpPr txBox="1"/>
          <p:nvPr/>
        </p:nvSpPr>
        <p:spPr>
          <a:xfrm>
            <a:off x="1695475" y="2790978"/>
            <a:ext cx="2771796" cy="67557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I tuoi clienti avranno a disposizione sempre il loro saldo, con la card in App mostreranno direttamente il codice a barre per utilizzarlo.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D8840C24-5DF6-C242-BFD0-313F8F7F7307}"/>
              </a:ext>
            </a:extLst>
          </p:cNvPr>
          <p:cNvSpPr txBox="1"/>
          <p:nvPr/>
        </p:nvSpPr>
        <p:spPr>
          <a:xfrm>
            <a:off x="1671826" y="2455835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Card in App</a:t>
            </a:r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C4D6425F-2B87-604C-BC3D-02D1D796F0C4}"/>
              </a:ext>
            </a:extLst>
          </p:cNvPr>
          <p:cNvSpPr/>
          <p:nvPr/>
        </p:nvSpPr>
        <p:spPr>
          <a:xfrm>
            <a:off x="981821" y="3789465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18B2137C-5F12-4D42-A3B7-3FC10F8328B0}"/>
              </a:ext>
            </a:extLst>
          </p:cNvPr>
          <p:cNvSpPr txBox="1"/>
          <p:nvPr/>
        </p:nvSpPr>
        <p:spPr>
          <a:xfrm>
            <a:off x="1695475" y="3864403"/>
            <a:ext cx="2771796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Ottieni coupon e promozioni scalando automaticamente il saldo dalla tua fidelity.</a:t>
            </a: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Crea offerte da inviare ad una clientela settorializzata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id="{0ACACCB9-30AB-F44E-8993-6BB8E2AD1FA0}"/>
              </a:ext>
            </a:extLst>
          </p:cNvPr>
          <p:cNvSpPr txBox="1"/>
          <p:nvPr/>
        </p:nvSpPr>
        <p:spPr>
          <a:xfrm>
            <a:off x="1671826" y="3529260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Integrazione Coupon</a:t>
            </a:r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EC0301C7-1922-8840-9BE5-1AF45373C892}"/>
              </a:ext>
            </a:extLst>
          </p:cNvPr>
          <p:cNvSpPr/>
          <p:nvPr/>
        </p:nvSpPr>
        <p:spPr>
          <a:xfrm>
            <a:off x="981821" y="5149841"/>
            <a:ext cx="553589" cy="553589"/>
          </a:xfrm>
          <a:prstGeom prst="ellipse">
            <a:avLst/>
          </a:prstGeom>
          <a:noFill/>
          <a:ln>
            <a:solidFill>
              <a:srgbClr val="F95F1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5DC13E51-276E-0C4D-B0CD-F3D9223A2D1B}"/>
              </a:ext>
            </a:extLst>
          </p:cNvPr>
          <p:cNvSpPr txBox="1"/>
          <p:nvPr/>
        </p:nvSpPr>
        <p:spPr>
          <a:xfrm>
            <a:off x="1695475" y="5224779"/>
            <a:ext cx="2771796" cy="8756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Carica le card dei clienti in automatico a seguito dell’acquisto dal modulo catalogo in app, oppure paga direttamente scalando il saldo dalla fidelity-card</a:t>
            </a: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id="{51914E16-5686-6940-A754-CE1C08E071EA}"/>
              </a:ext>
            </a:extLst>
          </p:cNvPr>
          <p:cNvSpPr txBox="1"/>
          <p:nvPr/>
        </p:nvSpPr>
        <p:spPr>
          <a:xfrm>
            <a:off x="1671826" y="4889636"/>
            <a:ext cx="2771796" cy="4220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70000"/>
                  </a:schemeClr>
                </a:solidFill>
              </a:rPr>
              <a:t>Integrazione E-Commerce</a:t>
            </a:r>
          </a:p>
        </p:txBody>
      </p:sp>
    </p:spTree>
    <p:extLst>
      <p:ext uri="{BB962C8B-B14F-4D97-AF65-F5344CB8AC3E}">
        <p14:creationId xmlns:p14="http://schemas.microsoft.com/office/powerpoint/2010/main" val="130045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 animBg="1"/>
      <p:bldP spid="15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Kula Presentation Template">
  <a:themeElements>
    <a:clrScheme name="Kula Color 1">
      <a:dk1>
        <a:srgbClr val="000000"/>
      </a:dk1>
      <a:lt1>
        <a:srgbClr val="FFFFFF"/>
      </a:lt1>
      <a:dk2>
        <a:srgbClr val="000000"/>
      </a:dk2>
      <a:lt2>
        <a:srgbClr val="FEFCFF"/>
      </a:lt2>
      <a:accent1>
        <a:srgbClr val="1D46F3"/>
      </a:accent1>
      <a:accent2>
        <a:srgbClr val="FE5757"/>
      </a:accent2>
      <a:accent3>
        <a:srgbClr val="FE0061"/>
      </a:accent3>
      <a:accent4>
        <a:srgbClr val="A905B7"/>
      </a:accent4>
      <a:accent5>
        <a:srgbClr val="7030BD"/>
      </a:accent5>
      <a:accent6>
        <a:srgbClr val="3C4EBC"/>
      </a:accent6>
      <a:hlink>
        <a:srgbClr val="5352F5"/>
      </a:hlink>
      <a:folHlink>
        <a:srgbClr val="BFBFBF"/>
      </a:folHlink>
    </a:clrScheme>
    <a:fontScheme name="Montserrat_OpenSans">
      <a:majorFont>
        <a:latin typeface="Montserrat-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1318</TotalTime>
  <Words>1881</Words>
  <Application>Microsoft Macintosh PowerPoint</Application>
  <PresentationFormat>Widescreen</PresentationFormat>
  <Paragraphs>265</Paragraphs>
  <Slides>26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1" baseType="lpstr">
      <vt:lpstr>Arial</vt:lpstr>
      <vt:lpstr>Calibri</vt:lpstr>
      <vt:lpstr>Montserrat-Bold</vt:lpstr>
      <vt:lpstr>Open Sans</vt:lpstr>
      <vt:lpstr>Kula Presentation Template</vt:lpstr>
      <vt:lpstr>Presentazione standard di PowerPoint</vt:lpstr>
      <vt:lpstr>PERCHÉ LO STRUMENTO PERFETTO</vt:lpstr>
      <vt:lpstr>Presentazione standard di PowerPoint</vt:lpstr>
      <vt:lpstr>LE MACRO FUNZIONI</vt:lpstr>
      <vt:lpstr>Presentazione standard di PowerPoint</vt:lpstr>
      <vt:lpstr>Features Pro</vt:lpstr>
      <vt:lpstr>Presentazione standard di PowerPoint</vt:lpstr>
      <vt:lpstr>LE MACRO FUNZIONI</vt:lpstr>
      <vt:lpstr>Presentazione standard di PowerPoint</vt:lpstr>
      <vt:lpstr>EASYAPPEAR POS</vt:lpstr>
      <vt:lpstr>Presentazione standard di PowerPoint</vt:lpstr>
      <vt:lpstr>LE MACRO FUNZIONI</vt:lpstr>
      <vt:lpstr>Presentazione standard di PowerPoint</vt:lpstr>
      <vt:lpstr>Presentazione standard di PowerPoint</vt:lpstr>
      <vt:lpstr>Presentazione standard di PowerPoint</vt:lpstr>
      <vt:lpstr>LE MACRO FUNZIONI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FEATURES EXTRA SEMPRE PRESENTI</vt:lpstr>
      <vt:lpstr>FACCIAMO UN ESEMPIO DI  FLUSSO PROMOZIONALE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ShapeSlide</dc:creator>
  <cp:keywords/>
  <dc:description/>
  <cp:lastModifiedBy>Microsoft Office User</cp:lastModifiedBy>
  <cp:revision>155</cp:revision>
  <dcterms:created xsi:type="dcterms:W3CDTF">2017-07-17T01:01:38Z</dcterms:created>
  <dcterms:modified xsi:type="dcterms:W3CDTF">2020-04-10T12:32:21Z</dcterms:modified>
  <cp:category/>
</cp:coreProperties>
</file>